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99" r:id="rId3"/>
    <p:sldId id="300" r:id="rId4"/>
    <p:sldId id="306" r:id="rId5"/>
    <p:sldId id="307" r:id="rId6"/>
    <p:sldId id="312" r:id="rId7"/>
    <p:sldId id="301" r:id="rId8"/>
    <p:sldId id="309" r:id="rId9"/>
    <p:sldId id="311" r:id="rId10"/>
    <p:sldId id="310" r:id="rId11"/>
    <p:sldId id="313" r:id="rId12"/>
    <p:sldId id="296" r:id="rId13"/>
    <p:sldId id="292" r:id="rId14"/>
    <p:sldId id="304" r:id="rId15"/>
    <p:sldId id="308" r:id="rId16"/>
    <p:sldId id="294" r:id="rId17"/>
    <p:sldId id="305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6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>
                <a:solidFill>
                  <a:srgbClr val="000000"/>
                </a:solidFill>
              </a:rPr>
              <a:t>Maturity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No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ADD-4FE8-A4D6-B88B02241620}"/>
              </c:ext>
            </c:extLst>
          </c:dPt>
          <c:dPt>
            <c:idx val="1"/>
            <c:bubble3D val="0"/>
            <c:spPr>
              <a:solidFill>
                <a:schemeClr val="accent1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ADD-4FE8-A4D6-B88B02241620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ADD-4FE8-A4D6-B88B02241620}"/>
              </c:ext>
            </c:extLst>
          </c:dPt>
          <c:dPt>
            <c:idx val="3"/>
            <c:bubble3D val="0"/>
            <c:spPr>
              <a:solidFill>
                <a:schemeClr val="accent1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ADD-4FE8-A4D6-B88B02241620}"/>
              </c:ext>
            </c:extLst>
          </c:dPt>
          <c:dPt>
            <c:idx val="4"/>
            <c:bubble3D val="0"/>
            <c:spPr>
              <a:solidFill>
                <a:schemeClr val="accent1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ADD-4FE8-A4D6-B88B02241620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5</c:v>
                </c:pt>
                <c:pt idx="3">
                  <c:v>10</c:v>
                </c:pt>
                <c:pt idx="4">
                  <c:v>30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ADD-4FE8-A4D6-B88B022416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rial Black" panose="020B0604020202020204" pitchFamily="34" charset="0"/>
              </a:defRPr>
            </a:pPr>
            <a:r>
              <a:rPr lang="en-US" dirty="0">
                <a:solidFill>
                  <a:schemeClr val="tx1"/>
                </a:solidFill>
                <a:latin typeface="+mn-lt"/>
              </a:rPr>
              <a:t>Product GROWTH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Arial Black" panose="020B0604020202020204" pitchFamily="34" charset="0"/>
            </a:defRPr>
          </a:pPr>
          <a:endParaRPr lang="en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2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tint val="65000"/>
                  </a:schemeClr>
                </a:gs>
                <a:gs pos="75000">
                  <a:schemeClr val="accent1">
                    <a:tint val="65000"/>
                    <a:lumMod val="60000"/>
                    <a:lumOff val="40000"/>
                  </a:schemeClr>
                </a:gs>
                <a:gs pos="51000">
                  <a:schemeClr val="accent1">
                    <a:tint val="65000"/>
                    <a:alpha val="75000"/>
                  </a:schemeClr>
                </a:gs>
                <a:gs pos="100000">
                  <a:schemeClr val="accent1">
                    <a:tint val="65000"/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Q4</c:v>
                </c:pt>
                <c:pt idx="1">
                  <c:v>Q3</c:v>
                </c:pt>
                <c:pt idx="2">
                  <c:v>Q2</c:v>
                </c:pt>
                <c:pt idx="3">
                  <c:v>Q1</c:v>
                </c:pt>
              </c:strCache>
            </c:strRef>
          </c:cat>
          <c:val>
            <c:numRef>
              <c:f>Sheet1!$B$2:$B$5</c:f>
              <c:numCache>
                <c:formatCode>_(* #,##0.0_);_(* \(#,##0.0\);_(* "-"??_);_(@_)</c:formatCode>
                <c:ptCount val="4"/>
                <c:pt idx="0">
                  <c:v>4.5</c:v>
                </c:pt>
                <c:pt idx="1">
                  <c:v>3.5</c:v>
                </c:pt>
                <c:pt idx="2">
                  <c:v>2.5</c:v>
                </c:pt>
                <c:pt idx="3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E9-D04F-BC12-CA2EE6FAC60B}"/>
            </c:ext>
          </c:extLst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shade val="65000"/>
                  </a:schemeClr>
                </a:gs>
                <a:gs pos="75000">
                  <a:schemeClr val="accent1">
                    <a:shade val="65000"/>
                    <a:lumMod val="60000"/>
                    <a:lumOff val="40000"/>
                  </a:schemeClr>
                </a:gs>
                <a:gs pos="51000">
                  <a:schemeClr val="accent1">
                    <a:shade val="65000"/>
                    <a:alpha val="75000"/>
                  </a:schemeClr>
                </a:gs>
                <a:gs pos="100000">
                  <a:schemeClr val="accent1">
                    <a:shade val="65000"/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Q4</c:v>
                </c:pt>
                <c:pt idx="1">
                  <c:v>Q3</c:v>
                </c:pt>
                <c:pt idx="2">
                  <c:v>Q2</c:v>
                </c:pt>
                <c:pt idx="3">
                  <c:v>Q1</c:v>
                </c:pt>
              </c:strCache>
            </c:strRef>
          </c:cat>
          <c:val>
            <c:numRef>
              <c:f>Sheet1!$C$2:$C$5</c:f>
              <c:numCache>
                <c:formatCode>_(* #,##0.0_);_(* \(#,##0.0\);_(* "-"??_);_(@_)</c:formatCode>
                <c:ptCount val="4"/>
                <c:pt idx="0">
                  <c:v>5</c:v>
                </c:pt>
                <c:pt idx="1">
                  <c:v>3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E9-D04F-BC12-CA2EE6FAC60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26"/>
        <c:overlap val="-58"/>
        <c:axId val="1111705064"/>
        <c:axId val="1111706704"/>
      </c:barChart>
      <c:catAx>
        <c:axId val="11117050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_(* #,##0.0_);_(* \(#,##0.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1111705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>
                <a:solidFill>
                  <a:srgbClr val="000000"/>
                </a:solidFill>
              </a:rPr>
              <a:t>Credit Rating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No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513-4AA0-9C0B-AFE7823AD2A1}"/>
              </c:ext>
            </c:extLst>
          </c:dPt>
          <c:dPt>
            <c:idx val="1"/>
            <c:bubble3D val="0"/>
            <c:spPr>
              <a:solidFill>
                <a:schemeClr val="accent1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513-4AA0-9C0B-AFE7823AD2A1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513-4AA0-9C0B-AFE7823AD2A1}"/>
              </c:ext>
            </c:extLst>
          </c:dPt>
          <c:dPt>
            <c:idx val="3"/>
            <c:bubble3D val="0"/>
            <c:spPr>
              <a:solidFill>
                <a:schemeClr val="accent1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513-4AA0-9C0B-AFE7823AD2A1}"/>
              </c:ext>
            </c:extLst>
          </c:dPt>
          <c:dPt>
            <c:idx val="4"/>
            <c:bubble3D val="0"/>
            <c:spPr>
              <a:solidFill>
                <a:schemeClr val="accent1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513-4AA0-9C0B-AFE7823AD2A1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5</c:v>
                </c:pt>
                <c:pt idx="3">
                  <c:v>10</c:v>
                </c:pt>
                <c:pt idx="4">
                  <c:v>30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513-4AA0-9C0B-AFE7823AD2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Credit Spreads</a:t>
            </a:r>
            <a:endParaRPr lang="tr-TR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Risk-free Rate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Bond 1</c:v>
                </c:pt>
                <c:pt idx="1">
                  <c:v>Bond 2</c:v>
                </c:pt>
                <c:pt idx="2">
                  <c:v>Bond 3</c:v>
                </c:pt>
                <c:pt idx="3">
                  <c:v>Bond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2.5</c:v>
                </c:pt>
                <c:pt idx="2">
                  <c:v>5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F5-4ED7-930F-6AF7950F3C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Credit Spread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Bond 1</c:v>
                </c:pt>
                <c:pt idx="1">
                  <c:v>Bond 2</c:v>
                </c:pt>
                <c:pt idx="2">
                  <c:v>Bond 3</c:v>
                </c:pt>
                <c:pt idx="3">
                  <c:v>Bond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1.5</c:v>
                </c:pt>
                <c:pt idx="1">
                  <c:v>2</c:v>
                </c:pt>
                <c:pt idx="2">
                  <c:v>2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4F5-4ED7-930F-6AF7950F3C2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1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Bond 1</c:v>
                </c:pt>
                <c:pt idx="1">
                  <c:v>Bond 2</c:v>
                </c:pt>
                <c:pt idx="2">
                  <c:v>Bond 3</c:v>
                </c:pt>
                <c:pt idx="3">
                  <c:v>Bond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14F5-4ED7-930F-6AF7950F3C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47930368"/>
        <c:axId val="534817296"/>
      </c:barChart>
      <c:catAx>
        <c:axId val="547930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534817296"/>
        <c:crosses val="autoZero"/>
        <c:auto val="1"/>
        <c:lblAlgn val="ctr"/>
        <c:lblOffset val="100"/>
        <c:noMultiLvlLbl val="0"/>
      </c:catAx>
      <c:valAx>
        <c:axId val="534817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547930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5-year</a:t>
            </a:r>
            <a:r>
              <a:rPr lang="en-US" b="1" baseline="0" dirty="0">
                <a:solidFill>
                  <a:schemeClr val="tx1"/>
                </a:solidFill>
              </a:rPr>
              <a:t> CDS</a:t>
            </a:r>
            <a:endParaRPr lang="tr-TR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Risk-free Rate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Spain</c:v>
                </c:pt>
                <c:pt idx="1">
                  <c:v>USA</c:v>
                </c:pt>
                <c:pt idx="2">
                  <c:v>Türkiye</c:v>
                </c:pt>
                <c:pt idx="3">
                  <c:v>Germany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12</c:v>
                </c:pt>
                <c:pt idx="2">
                  <c:v>60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4E-4A92-9903-7B0FE489F2F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Credit Spread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Spain</c:v>
                </c:pt>
                <c:pt idx="1">
                  <c:v>USA</c:v>
                </c:pt>
                <c:pt idx="2">
                  <c:v>Türkiye</c:v>
                </c:pt>
                <c:pt idx="3">
                  <c:v>Germany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1-4C4E-4A92-9903-7B0FE489F2F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1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Spain</c:v>
                </c:pt>
                <c:pt idx="1">
                  <c:v>USA</c:v>
                </c:pt>
                <c:pt idx="2">
                  <c:v>Türkiye</c:v>
                </c:pt>
                <c:pt idx="3">
                  <c:v>Germany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4C4E-4A92-9903-7B0FE489F2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47930368"/>
        <c:axId val="534817296"/>
      </c:barChart>
      <c:catAx>
        <c:axId val="547930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534817296"/>
        <c:crosses val="autoZero"/>
        <c:auto val="1"/>
        <c:lblAlgn val="ctr"/>
        <c:lblOffset val="100"/>
        <c:noMultiLvlLbl val="0"/>
      </c:catAx>
      <c:valAx>
        <c:axId val="534817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54793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08B926-23B5-4854-9E01-3202EB53AD61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DE"/>
        </a:p>
      </dgm:t>
    </dgm:pt>
    <dgm:pt modelId="{4320F8B3-015E-4C29-9B56-47B96134FC34}">
      <dgm:prSet phldrT="[Text]" custT="1"/>
      <dgm:spPr/>
      <dgm:t>
        <a:bodyPr/>
        <a:lstStyle/>
        <a:p>
          <a:r>
            <a:rPr lang="en-US" sz="1300" dirty="0">
              <a:solidFill>
                <a:schemeClr val="tx1"/>
              </a:solidFill>
            </a:rPr>
            <a:t>Global Market Outlook</a:t>
          </a:r>
          <a:endParaRPr lang="en-DE" sz="1300" dirty="0">
            <a:solidFill>
              <a:schemeClr val="tx1"/>
            </a:solidFill>
          </a:endParaRPr>
        </a:p>
      </dgm:t>
    </dgm:pt>
    <dgm:pt modelId="{C9E42910-F82C-4AD4-AB3E-94E5D7912512}" type="parTrans" cxnId="{70867ED0-BDCA-4A82-884E-CD73C01AE607}">
      <dgm:prSet/>
      <dgm:spPr/>
      <dgm:t>
        <a:bodyPr/>
        <a:lstStyle/>
        <a:p>
          <a:endParaRPr lang="en-DE"/>
        </a:p>
      </dgm:t>
    </dgm:pt>
    <dgm:pt modelId="{847648B0-18C4-40F2-AE19-5358A3134439}" type="sibTrans" cxnId="{70867ED0-BDCA-4A82-884E-CD73C01AE607}">
      <dgm:prSet/>
      <dgm:spPr/>
      <dgm:t>
        <a:bodyPr/>
        <a:lstStyle/>
        <a:p>
          <a:endParaRPr lang="en-DE"/>
        </a:p>
      </dgm:t>
    </dgm:pt>
    <dgm:pt modelId="{89EF4214-E4E2-45E1-AE95-58D3F4C487ED}">
      <dgm:prSet phldrT="[Text]" custT="1"/>
      <dgm:spPr/>
      <dgm:t>
        <a:bodyPr/>
        <a:lstStyle/>
        <a:p>
          <a:r>
            <a:rPr lang="en-US" sz="1300" dirty="0">
              <a:solidFill>
                <a:schemeClr val="tx1"/>
              </a:solidFill>
            </a:rPr>
            <a:t>Portfolio Distribution</a:t>
          </a:r>
          <a:endParaRPr lang="en-DE" sz="1300" dirty="0">
            <a:solidFill>
              <a:schemeClr val="tx1"/>
            </a:solidFill>
          </a:endParaRPr>
        </a:p>
      </dgm:t>
    </dgm:pt>
    <dgm:pt modelId="{840E27CB-52EA-426D-98F4-E1DAC8BB63D5}" type="parTrans" cxnId="{1D590DAE-8923-4C60-A494-0ADED097BB24}">
      <dgm:prSet/>
      <dgm:spPr/>
      <dgm:t>
        <a:bodyPr/>
        <a:lstStyle/>
        <a:p>
          <a:endParaRPr lang="en-DE"/>
        </a:p>
      </dgm:t>
    </dgm:pt>
    <dgm:pt modelId="{D8869F20-17DA-4242-BF84-3C711D839C3C}" type="sibTrans" cxnId="{1D590DAE-8923-4C60-A494-0ADED097BB24}">
      <dgm:prSet/>
      <dgm:spPr/>
      <dgm:t>
        <a:bodyPr/>
        <a:lstStyle/>
        <a:p>
          <a:endParaRPr lang="en-DE"/>
        </a:p>
      </dgm:t>
    </dgm:pt>
    <dgm:pt modelId="{CAAF98F5-3809-419F-A05A-26BEC4005BF0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Portfolio Construction</a:t>
          </a:r>
          <a:endParaRPr lang="en-DE" b="1" dirty="0">
            <a:solidFill>
              <a:schemeClr val="tx1"/>
            </a:solidFill>
          </a:endParaRPr>
        </a:p>
      </dgm:t>
    </dgm:pt>
    <dgm:pt modelId="{32C7FFC1-1D57-4838-9CA8-582071E8F6F4}" type="sibTrans" cxnId="{3A69CAA1-2BC3-4006-9BE3-CBC6FE921D97}">
      <dgm:prSet/>
      <dgm:spPr/>
      <dgm:t>
        <a:bodyPr/>
        <a:lstStyle/>
        <a:p>
          <a:endParaRPr lang="en-DE"/>
        </a:p>
      </dgm:t>
    </dgm:pt>
    <dgm:pt modelId="{5E73A54F-83D2-4EB9-9535-EB1551C03998}" type="parTrans" cxnId="{3A69CAA1-2BC3-4006-9BE3-CBC6FE921D97}">
      <dgm:prSet/>
      <dgm:spPr/>
      <dgm:t>
        <a:bodyPr/>
        <a:lstStyle/>
        <a:p>
          <a:endParaRPr lang="en-DE"/>
        </a:p>
      </dgm:t>
    </dgm:pt>
    <dgm:pt modelId="{E3F9FDF3-91AA-44C6-9666-E30A690689B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Risk Considerations</a:t>
          </a:r>
          <a:endParaRPr lang="en-DE" b="1" dirty="0">
            <a:solidFill>
              <a:schemeClr val="tx1"/>
            </a:solidFill>
          </a:endParaRPr>
        </a:p>
      </dgm:t>
    </dgm:pt>
    <dgm:pt modelId="{1413942C-3918-4F33-9F03-9F36A7F4F180}" type="parTrans" cxnId="{2ADF5654-BDCE-4168-83F9-3587E6A8CF14}">
      <dgm:prSet/>
      <dgm:spPr/>
      <dgm:t>
        <a:bodyPr/>
        <a:lstStyle/>
        <a:p>
          <a:endParaRPr lang="en-DE"/>
        </a:p>
      </dgm:t>
    </dgm:pt>
    <dgm:pt modelId="{2DE30831-D896-491D-8DB1-00F48EC8E46F}" type="sibTrans" cxnId="{2ADF5654-BDCE-4168-83F9-3587E6A8CF14}">
      <dgm:prSet/>
      <dgm:spPr/>
      <dgm:t>
        <a:bodyPr/>
        <a:lstStyle/>
        <a:p>
          <a:endParaRPr lang="en-DE"/>
        </a:p>
      </dgm:t>
    </dgm:pt>
    <dgm:pt modelId="{F58EA2AF-1AC4-4B31-B1C9-C0E52C46C551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Interest Rate Risk</a:t>
          </a:r>
          <a:endParaRPr lang="en-DE" dirty="0">
            <a:solidFill>
              <a:schemeClr val="tx1"/>
            </a:solidFill>
          </a:endParaRPr>
        </a:p>
      </dgm:t>
    </dgm:pt>
    <dgm:pt modelId="{5258096D-ADCA-4FBF-891A-51F33E5F3614}" type="parTrans" cxnId="{CC5B2A4B-0C48-4E01-AE10-6701064CB4E3}">
      <dgm:prSet/>
      <dgm:spPr/>
      <dgm:t>
        <a:bodyPr/>
        <a:lstStyle/>
        <a:p>
          <a:endParaRPr lang="en-DE"/>
        </a:p>
      </dgm:t>
    </dgm:pt>
    <dgm:pt modelId="{FEEEA38B-B221-4BE2-A2D7-7E034E66E11A}" type="sibTrans" cxnId="{CC5B2A4B-0C48-4E01-AE10-6701064CB4E3}">
      <dgm:prSet/>
      <dgm:spPr/>
      <dgm:t>
        <a:bodyPr/>
        <a:lstStyle/>
        <a:p>
          <a:endParaRPr lang="en-DE"/>
        </a:p>
      </dgm:t>
    </dgm:pt>
    <dgm:pt modelId="{739A7F88-F465-4632-9F09-3C44EA88CAFB}">
      <dgm:prSet/>
      <dgm:spPr/>
      <dgm:t>
        <a:bodyPr/>
        <a:lstStyle/>
        <a:p>
          <a:endParaRPr lang="en-DE" dirty="0"/>
        </a:p>
      </dgm:t>
    </dgm:pt>
    <dgm:pt modelId="{7E5A8AA7-E006-4BCC-9266-E3D377B7C73B}" type="sibTrans" cxnId="{AA5E9118-6027-4C79-BD88-15518C767922}">
      <dgm:prSet/>
      <dgm:spPr/>
      <dgm:t>
        <a:bodyPr/>
        <a:lstStyle/>
        <a:p>
          <a:endParaRPr lang="en-DE"/>
        </a:p>
      </dgm:t>
    </dgm:pt>
    <dgm:pt modelId="{A0AA33F8-2517-4941-BAAA-BBB581092D90}" type="parTrans" cxnId="{AA5E9118-6027-4C79-BD88-15518C767922}">
      <dgm:prSet/>
      <dgm:spPr/>
      <dgm:t>
        <a:bodyPr/>
        <a:lstStyle/>
        <a:p>
          <a:endParaRPr lang="en-DE"/>
        </a:p>
      </dgm:t>
    </dgm:pt>
    <dgm:pt modelId="{5C294D51-3A7D-43E2-9EB4-10A8D293CD57}">
      <dgm:prSet phldrT="[Text]"/>
      <dgm:spPr/>
      <dgm:t>
        <a:bodyPr/>
        <a:lstStyle/>
        <a:p>
          <a:r>
            <a:rPr lang="en-US" dirty="0"/>
            <a:t>Laddering</a:t>
          </a:r>
          <a:endParaRPr lang="en-DE" dirty="0"/>
        </a:p>
      </dgm:t>
    </dgm:pt>
    <dgm:pt modelId="{4A6FE4F6-378F-4BDA-9E40-02125ECDC50E}" type="sibTrans" cxnId="{B8E4473B-F7DA-4D5C-B83C-98C98BF030E8}">
      <dgm:prSet/>
      <dgm:spPr/>
      <dgm:t>
        <a:bodyPr/>
        <a:lstStyle/>
        <a:p>
          <a:endParaRPr lang="en-DE"/>
        </a:p>
      </dgm:t>
    </dgm:pt>
    <dgm:pt modelId="{599FDA79-AF1C-4AAE-87C6-B75540024621}" type="parTrans" cxnId="{B8E4473B-F7DA-4D5C-B83C-98C98BF030E8}">
      <dgm:prSet/>
      <dgm:spPr/>
      <dgm:t>
        <a:bodyPr/>
        <a:lstStyle/>
        <a:p>
          <a:endParaRPr lang="en-DE"/>
        </a:p>
      </dgm:t>
    </dgm:pt>
    <dgm:pt modelId="{850643CC-CE14-4549-BF40-38B039C606EF}">
      <dgm:prSet/>
      <dgm:spPr/>
      <dgm:t>
        <a:bodyPr/>
        <a:lstStyle/>
        <a:p>
          <a:endParaRPr lang="en-DE" dirty="0"/>
        </a:p>
      </dgm:t>
    </dgm:pt>
    <dgm:pt modelId="{7B4743FD-EBE3-4524-9B35-131BE39153DF}" type="sibTrans" cxnId="{FB34C2CA-64A9-4A3F-8B27-C3F40EDBEBA4}">
      <dgm:prSet/>
      <dgm:spPr/>
      <dgm:t>
        <a:bodyPr/>
        <a:lstStyle/>
        <a:p>
          <a:endParaRPr lang="en-DE"/>
        </a:p>
      </dgm:t>
    </dgm:pt>
    <dgm:pt modelId="{77CBAFCA-ECFE-487B-8296-85A08EE5EFE1}" type="parTrans" cxnId="{FB34C2CA-64A9-4A3F-8B27-C3F40EDBEBA4}">
      <dgm:prSet/>
      <dgm:spPr/>
      <dgm:t>
        <a:bodyPr/>
        <a:lstStyle/>
        <a:p>
          <a:endParaRPr lang="en-DE"/>
        </a:p>
      </dgm:t>
    </dgm:pt>
    <dgm:pt modelId="{F190E66C-0AAF-4FC3-BED5-1F4A8EAD50E7}">
      <dgm:prSet phldrT="[Text]" custT="1"/>
      <dgm:spPr/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Strategy</a:t>
          </a:r>
          <a:endParaRPr lang="en-DE" sz="1800" b="1" dirty="0">
            <a:solidFill>
              <a:schemeClr val="tx1"/>
            </a:solidFill>
          </a:endParaRPr>
        </a:p>
      </dgm:t>
    </dgm:pt>
    <dgm:pt modelId="{47BB5C3A-2D25-4C33-8F09-9EEE87A0C17F}" type="sibTrans" cxnId="{F0E5CAB0-7556-40F4-B45D-B7C4B047F040}">
      <dgm:prSet/>
      <dgm:spPr/>
      <dgm:t>
        <a:bodyPr/>
        <a:lstStyle/>
        <a:p>
          <a:endParaRPr lang="en-DE"/>
        </a:p>
      </dgm:t>
    </dgm:pt>
    <dgm:pt modelId="{9CAFFCBA-52AB-43A6-9372-0021F015BB75}" type="parTrans" cxnId="{F0E5CAB0-7556-40F4-B45D-B7C4B047F040}">
      <dgm:prSet/>
      <dgm:spPr/>
      <dgm:t>
        <a:bodyPr/>
        <a:lstStyle/>
        <a:p>
          <a:endParaRPr lang="en-DE"/>
        </a:p>
      </dgm:t>
    </dgm:pt>
    <dgm:pt modelId="{91916FCA-A4A1-4BDA-9AD0-A1623D05C985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Inflation Risk</a:t>
          </a:r>
          <a:endParaRPr lang="en-DE" dirty="0">
            <a:solidFill>
              <a:schemeClr val="tx1"/>
            </a:solidFill>
          </a:endParaRPr>
        </a:p>
      </dgm:t>
    </dgm:pt>
    <dgm:pt modelId="{0FA726FD-0E0A-47EB-877D-B07EDB66A59E}" type="parTrans" cxnId="{B8551B10-6794-4EE8-BD2B-746BE1FFF58C}">
      <dgm:prSet/>
      <dgm:spPr/>
      <dgm:t>
        <a:bodyPr/>
        <a:lstStyle/>
        <a:p>
          <a:endParaRPr lang="en-DE"/>
        </a:p>
      </dgm:t>
    </dgm:pt>
    <dgm:pt modelId="{9A080F59-0A85-465F-85B6-2A0F6066F440}" type="sibTrans" cxnId="{B8551B10-6794-4EE8-BD2B-746BE1FFF58C}">
      <dgm:prSet/>
      <dgm:spPr/>
      <dgm:t>
        <a:bodyPr/>
        <a:lstStyle/>
        <a:p>
          <a:endParaRPr lang="en-DE"/>
        </a:p>
      </dgm:t>
    </dgm:pt>
    <dgm:pt modelId="{335D2E9D-09EF-4761-AC25-70F8D4A086E1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Credit Risk</a:t>
          </a:r>
          <a:endParaRPr lang="en-DE" dirty="0">
            <a:solidFill>
              <a:schemeClr val="tx1"/>
            </a:solidFill>
          </a:endParaRPr>
        </a:p>
      </dgm:t>
    </dgm:pt>
    <dgm:pt modelId="{DF8DD97D-CD33-4CCB-BDA7-337D08CADB56}" type="parTrans" cxnId="{7A22A0D0-DC52-4A44-80CC-DF2CC65D3165}">
      <dgm:prSet/>
      <dgm:spPr/>
      <dgm:t>
        <a:bodyPr/>
        <a:lstStyle/>
        <a:p>
          <a:endParaRPr lang="en-DE"/>
        </a:p>
      </dgm:t>
    </dgm:pt>
    <dgm:pt modelId="{BC363AD4-BE18-4ABD-8AD4-59236E5D2DED}" type="sibTrans" cxnId="{7A22A0D0-DC52-4A44-80CC-DF2CC65D3165}">
      <dgm:prSet/>
      <dgm:spPr/>
      <dgm:t>
        <a:bodyPr/>
        <a:lstStyle/>
        <a:p>
          <a:endParaRPr lang="en-DE"/>
        </a:p>
      </dgm:t>
    </dgm:pt>
    <dgm:pt modelId="{0E38C556-99A5-4F3B-AFF2-1AD9C74BFAAA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Inflation Risk</a:t>
          </a:r>
          <a:endParaRPr lang="en-DE" dirty="0">
            <a:solidFill>
              <a:schemeClr val="tx1"/>
            </a:solidFill>
          </a:endParaRPr>
        </a:p>
      </dgm:t>
    </dgm:pt>
    <dgm:pt modelId="{A6A778A4-5849-4AEC-98D8-A9942A2FE108}" type="parTrans" cxnId="{9019AF53-F3DB-4855-9689-7667C60E7CA9}">
      <dgm:prSet/>
      <dgm:spPr/>
      <dgm:t>
        <a:bodyPr/>
        <a:lstStyle/>
        <a:p>
          <a:endParaRPr lang="en-DE"/>
        </a:p>
      </dgm:t>
    </dgm:pt>
    <dgm:pt modelId="{9DD2BC07-7381-44BC-801B-F773095DE52F}" type="sibTrans" cxnId="{9019AF53-F3DB-4855-9689-7667C60E7CA9}">
      <dgm:prSet/>
      <dgm:spPr/>
      <dgm:t>
        <a:bodyPr/>
        <a:lstStyle/>
        <a:p>
          <a:endParaRPr lang="en-DE"/>
        </a:p>
      </dgm:t>
    </dgm:pt>
    <dgm:pt modelId="{F819DB8B-4C33-4DD4-B4C0-03EE1572382E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Geopolitical Risk</a:t>
          </a:r>
          <a:endParaRPr lang="en-DE" dirty="0">
            <a:solidFill>
              <a:schemeClr val="tx1"/>
            </a:solidFill>
          </a:endParaRPr>
        </a:p>
      </dgm:t>
    </dgm:pt>
    <dgm:pt modelId="{5512D9A2-B40A-498D-AD57-9AC26C1A1F58}" type="parTrans" cxnId="{01C6E972-83ED-4140-9252-81D75D06A30F}">
      <dgm:prSet/>
      <dgm:spPr/>
      <dgm:t>
        <a:bodyPr/>
        <a:lstStyle/>
        <a:p>
          <a:endParaRPr lang="en-DE"/>
        </a:p>
      </dgm:t>
    </dgm:pt>
    <dgm:pt modelId="{1C17C09F-DB40-4040-9329-44AAF4879AC9}" type="sibTrans" cxnId="{01C6E972-83ED-4140-9252-81D75D06A30F}">
      <dgm:prSet/>
      <dgm:spPr/>
      <dgm:t>
        <a:bodyPr/>
        <a:lstStyle/>
        <a:p>
          <a:endParaRPr lang="en-DE"/>
        </a:p>
      </dgm:t>
    </dgm:pt>
    <dgm:pt modelId="{42CD4D12-F41E-4B13-944A-D70045077686}">
      <dgm:prSet phldrT="[Text]"/>
      <dgm:spPr/>
      <dgm:t>
        <a:bodyPr/>
        <a:lstStyle/>
        <a:p>
          <a:r>
            <a:rPr lang="en-US" dirty="0"/>
            <a:t>Global Diversification</a:t>
          </a:r>
          <a:endParaRPr lang="en-DE" dirty="0"/>
        </a:p>
      </dgm:t>
    </dgm:pt>
    <dgm:pt modelId="{10ACE936-0E34-4C6D-BB84-433136472175}" type="parTrans" cxnId="{1F70F635-67A0-4DA3-B9FA-12E35E738FEA}">
      <dgm:prSet/>
      <dgm:spPr/>
      <dgm:t>
        <a:bodyPr/>
        <a:lstStyle/>
        <a:p>
          <a:endParaRPr lang="en-DE"/>
        </a:p>
      </dgm:t>
    </dgm:pt>
    <dgm:pt modelId="{BCACC733-C1F3-41D5-B49A-A3FE26BA3436}" type="sibTrans" cxnId="{1F70F635-67A0-4DA3-B9FA-12E35E738FEA}">
      <dgm:prSet/>
      <dgm:spPr/>
      <dgm:t>
        <a:bodyPr/>
        <a:lstStyle/>
        <a:p>
          <a:endParaRPr lang="en-DE"/>
        </a:p>
      </dgm:t>
    </dgm:pt>
    <dgm:pt modelId="{5D3AFF7E-BDCB-4044-BF56-BC8B0F179447}">
      <dgm:prSet phldrT="[Text]"/>
      <dgm:spPr/>
      <dgm:t>
        <a:bodyPr/>
        <a:lstStyle/>
        <a:p>
          <a:r>
            <a:rPr lang="en-US" dirty="0"/>
            <a:t>CDS/Yield Arbitrage</a:t>
          </a:r>
          <a:endParaRPr lang="en-DE" dirty="0"/>
        </a:p>
      </dgm:t>
    </dgm:pt>
    <dgm:pt modelId="{0C3D4CEB-EE63-4328-9586-4D1FC4DAA40B}" type="parTrans" cxnId="{8F77FF76-3FB3-4FAE-B5A1-0D180016E4E4}">
      <dgm:prSet/>
      <dgm:spPr/>
      <dgm:t>
        <a:bodyPr/>
        <a:lstStyle/>
        <a:p>
          <a:endParaRPr lang="en-DE"/>
        </a:p>
      </dgm:t>
    </dgm:pt>
    <dgm:pt modelId="{C2A5C364-FB86-4272-9C4C-C198EA8DB3EA}" type="sibTrans" cxnId="{8F77FF76-3FB3-4FAE-B5A1-0D180016E4E4}">
      <dgm:prSet/>
      <dgm:spPr/>
      <dgm:t>
        <a:bodyPr/>
        <a:lstStyle/>
        <a:p>
          <a:endParaRPr lang="en-DE"/>
        </a:p>
      </dgm:t>
    </dgm:pt>
    <dgm:pt modelId="{24E1DAE3-9341-468B-BDBE-55C07251F885}" type="pres">
      <dgm:prSet presAssocID="{9A08B926-23B5-4854-9E01-3202EB53AD61}" presName="linearFlow" presStyleCnt="0">
        <dgm:presLayoutVars>
          <dgm:dir/>
          <dgm:animLvl val="lvl"/>
          <dgm:resizeHandles val="exact"/>
        </dgm:presLayoutVars>
      </dgm:prSet>
      <dgm:spPr/>
    </dgm:pt>
    <dgm:pt modelId="{F6FC418A-5E64-4399-9A39-E85DD84B91C4}" type="pres">
      <dgm:prSet presAssocID="{CAAF98F5-3809-419F-A05A-26BEC4005BF0}" presName="composite" presStyleCnt="0"/>
      <dgm:spPr/>
    </dgm:pt>
    <dgm:pt modelId="{C380C19C-A303-4E96-98E5-EFBB20B84B0A}" type="pres">
      <dgm:prSet presAssocID="{CAAF98F5-3809-419F-A05A-26BEC4005BF0}" presName="parentText" presStyleLbl="alignNode1" presStyleIdx="0" presStyleCnt="3" custScaleX="147066">
        <dgm:presLayoutVars>
          <dgm:chMax val="1"/>
          <dgm:bulletEnabled val="1"/>
        </dgm:presLayoutVars>
      </dgm:prSet>
      <dgm:spPr/>
    </dgm:pt>
    <dgm:pt modelId="{32C76C0D-3C03-42FB-B16E-FDC8CBD3BA20}" type="pres">
      <dgm:prSet presAssocID="{CAAF98F5-3809-419F-A05A-26BEC4005BF0}" presName="descendantText" presStyleLbl="alignAcc1" presStyleIdx="0" presStyleCnt="3" custScaleX="82707" custLinFactNeighborX="124">
        <dgm:presLayoutVars>
          <dgm:bulletEnabled val="1"/>
        </dgm:presLayoutVars>
      </dgm:prSet>
      <dgm:spPr/>
    </dgm:pt>
    <dgm:pt modelId="{B84DFD85-8B18-46C7-B408-F8EB0A6A2A4D}" type="pres">
      <dgm:prSet presAssocID="{32C7FFC1-1D57-4838-9CA8-582071E8F6F4}" presName="sp" presStyleCnt="0"/>
      <dgm:spPr/>
    </dgm:pt>
    <dgm:pt modelId="{D74D04BE-7211-42E1-835C-69F8AF4B2783}" type="pres">
      <dgm:prSet presAssocID="{F190E66C-0AAF-4FC3-BED5-1F4A8EAD50E7}" presName="composite" presStyleCnt="0"/>
      <dgm:spPr/>
    </dgm:pt>
    <dgm:pt modelId="{FACEC6FE-A575-4F6D-A9B0-B4C898B8D113}" type="pres">
      <dgm:prSet presAssocID="{F190E66C-0AAF-4FC3-BED5-1F4A8EAD50E7}" presName="parentText" presStyleLbl="alignNode1" presStyleIdx="1" presStyleCnt="3" custScaleX="147066">
        <dgm:presLayoutVars>
          <dgm:chMax val="1"/>
          <dgm:bulletEnabled val="1"/>
        </dgm:presLayoutVars>
      </dgm:prSet>
      <dgm:spPr/>
    </dgm:pt>
    <dgm:pt modelId="{0224CB59-D100-4224-9FF9-4FF4B1B80BAF}" type="pres">
      <dgm:prSet presAssocID="{F190E66C-0AAF-4FC3-BED5-1F4A8EAD50E7}" presName="descendantText" presStyleLbl="alignAcc1" presStyleIdx="1" presStyleCnt="3" custScaleX="76508" custLinFactNeighborX="3593" custLinFactNeighborY="1980">
        <dgm:presLayoutVars>
          <dgm:bulletEnabled val="1"/>
        </dgm:presLayoutVars>
      </dgm:prSet>
      <dgm:spPr/>
    </dgm:pt>
    <dgm:pt modelId="{1BD6512E-977F-408F-9D22-F3823AD8DE23}" type="pres">
      <dgm:prSet presAssocID="{47BB5C3A-2D25-4C33-8F09-9EEE87A0C17F}" presName="sp" presStyleCnt="0"/>
      <dgm:spPr/>
    </dgm:pt>
    <dgm:pt modelId="{83E9875C-4742-4E1F-99CE-0B0E6BB26F5A}" type="pres">
      <dgm:prSet presAssocID="{E3F9FDF3-91AA-44C6-9666-E30A690689BA}" presName="composite" presStyleCnt="0"/>
      <dgm:spPr/>
    </dgm:pt>
    <dgm:pt modelId="{157A579E-AD35-4C28-8DA2-984240832832}" type="pres">
      <dgm:prSet presAssocID="{E3F9FDF3-91AA-44C6-9666-E30A690689BA}" presName="parentText" presStyleLbl="alignNode1" presStyleIdx="2" presStyleCnt="3" custScaleX="147066">
        <dgm:presLayoutVars>
          <dgm:chMax val="1"/>
          <dgm:bulletEnabled val="1"/>
        </dgm:presLayoutVars>
      </dgm:prSet>
      <dgm:spPr/>
    </dgm:pt>
    <dgm:pt modelId="{AB3B0D26-D957-4327-A2D6-0990F8DA5EE6}" type="pres">
      <dgm:prSet presAssocID="{E3F9FDF3-91AA-44C6-9666-E30A690689BA}" presName="descendantText" presStyleLbl="alignAcc1" presStyleIdx="2" presStyleCnt="3" custScaleX="82707">
        <dgm:presLayoutVars>
          <dgm:bulletEnabled val="1"/>
        </dgm:presLayoutVars>
      </dgm:prSet>
      <dgm:spPr/>
    </dgm:pt>
  </dgm:ptLst>
  <dgm:cxnLst>
    <dgm:cxn modelId="{AFEACF0B-96C3-41CC-9BCC-8E787742FD40}" type="presOf" srcId="{739A7F88-F465-4632-9F09-3C44EA88CAFB}" destId="{0224CB59-D100-4224-9FF9-4FF4B1B80BAF}" srcOrd="0" destOrd="0" presId="urn:microsoft.com/office/officeart/2005/8/layout/chevron2"/>
    <dgm:cxn modelId="{B8551B10-6794-4EE8-BD2B-746BE1FFF58C}" srcId="{E3F9FDF3-91AA-44C6-9666-E30A690689BA}" destId="{91916FCA-A4A1-4BDA-9AD0-A1623D05C985}" srcOrd="1" destOrd="0" parTransId="{0FA726FD-0E0A-47EB-877D-B07EDB66A59E}" sibTransId="{9A080F59-0A85-465F-85B6-2A0F6066F440}"/>
    <dgm:cxn modelId="{AA5E9118-6027-4C79-BD88-15518C767922}" srcId="{F190E66C-0AAF-4FC3-BED5-1F4A8EAD50E7}" destId="{739A7F88-F465-4632-9F09-3C44EA88CAFB}" srcOrd="0" destOrd="0" parTransId="{A0AA33F8-2517-4941-BAAA-BBB581092D90}" sibTransId="{7E5A8AA7-E006-4BCC-9266-E3D377B7C73B}"/>
    <dgm:cxn modelId="{A00E051B-F6C3-4DAC-B7E1-6B5C680B8D2D}" type="presOf" srcId="{F819DB8B-4C33-4DD4-B4C0-03EE1572382E}" destId="{AB3B0D26-D957-4327-A2D6-0990F8DA5EE6}" srcOrd="0" destOrd="4" presId="urn:microsoft.com/office/officeart/2005/8/layout/chevron2"/>
    <dgm:cxn modelId="{16268F29-73C5-46BD-BEAE-916E198B4BCB}" type="presOf" srcId="{5C294D51-3A7D-43E2-9EB4-10A8D293CD57}" destId="{0224CB59-D100-4224-9FF9-4FF4B1B80BAF}" srcOrd="0" destOrd="1" presId="urn:microsoft.com/office/officeart/2005/8/layout/chevron2"/>
    <dgm:cxn modelId="{AA3B482C-DAE5-401F-A2FD-95219BB3012B}" type="presOf" srcId="{CAAF98F5-3809-419F-A05A-26BEC4005BF0}" destId="{C380C19C-A303-4E96-98E5-EFBB20B84B0A}" srcOrd="0" destOrd="0" presId="urn:microsoft.com/office/officeart/2005/8/layout/chevron2"/>
    <dgm:cxn modelId="{1F70F635-67A0-4DA3-B9FA-12E35E738FEA}" srcId="{F190E66C-0AAF-4FC3-BED5-1F4A8EAD50E7}" destId="{42CD4D12-F41E-4B13-944A-D70045077686}" srcOrd="2" destOrd="0" parTransId="{10ACE936-0E34-4C6D-BB84-433136472175}" sibTransId="{BCACC733-C1F3-41D5-B49A-A3FE26BA3436}"/>
    <dgm:cxn modelId="{B8E4473B-F7DA-4D5C-B83C-98C98BF030E8}" srcId="{F190E66C-0AAF-4FC3-BED5-1F4A8EAD50E7}" destId="{5C294D51-3A7D-43E2-9EB4-10A8D293CD57}" srcOrd="1" destOrd="0" parTransId="{599FDA79-AF1C-4AAE-87C6-B75540024621}" sibTransId="{4A6FE4F6-378F-4BDA-9E40-02125ECDC50E}"/>
    <dgm:cxn modelId="{CC5B2A4B-0C48-4E01-AE10-6701064CB4E3}" srcId="{E3F9FDF3-91AA-44C6-9666-E30A690689BA}" destId="{F58EA2AF-1AC4-4B31-B1C9-C0E52C46C551}" srcOrd="0" destOrd="0" parTransId="{5258096D-ADCA-4FBF-891A-51F33E5F3614}" sibTransId="{FEEEA38B-B221-4BE2-A2D7-7E034E66E11A}"/>
    <dgm:cxn modelId="{84019870-D715-4A26-9699-A75BBEB1C60F}" type="presOf" srcId="{4320F8B3-015E-4C29-9B56-47B96134FC34}" destId="{32C76C0D-3C03-42FB-B16E-FDC8CBD3BA20}" srcOrd="0" destOrd="0" presId="urn:microsoft.com/office/officeart/2005/8/layout/chevron2"/>
    <dgm:cxn modelId="{01C6E972-83ED-4140-9252-81D75D06A30F}" srcId="{E3F9FDF3-91AA-44C6-9666-E30A690689BA}" destId="{F819DB8B-4C33-4DD4-B4C0-03EE1572382E}" srcOrd="4" destOrd="0" parTransId="{5512D9A2-B40A-498D-AD57-9AC26C1A1F58}" sibTransId="{1C17C09F-DB40-4040-9329-44AAF4879AC9}"/>
    <dgm:cxn modelId="{D5718D73-C483-432D-AFD2-FE69D7AE657D}" type="presOf" srcId="{5D3AFF7E-BDCB-4044-BF56-BC8B0F179447}" destId="{0224CB59-D100-4224-9FF9-4FF4B1B80BAF}" srcOrd="0" destOrd="3" presId="urn:microsoft.com/office/officeart/2005/8/layout/chevron2"/>
    <dgm:cxn modelId="{9019AF53-F3DB-4855-9689-7667C60E7CA9}" srcId="{E3F9FDF3-91AA-44C6-9666-E30A690689BA}" destId="{0E38C556-99A5-4F3B-AFF2-1AD9C74BFAAA}" srcOrd="3" destOrd="0" parTransId="{A6A778A4-5849-4AEC-98D8-A9942A2FE108}" sibTransId="{9DD2BC07-7381-44BC-801B-F773095DE52F}"/>
    <dgm:cxn modelId="{2ADF5654-BDCE-4168-83F9-3587E6A8CF14}" srcId="{9A08B926-23B5-4854-9E01-3202EB53AD61}" destId="{E3F9FDF3-91AA-44C6-9666-E30A690689BA}" srcOrd="2" destOrd="0" parTransId="{1413942C-3918-4F33-9F03-9F36A7F4F180}" sibTransId="{2DE30831-D896-491D-8DB1-00F48EC8E46F}"/>
    <dgm:cxn modelId="{8F77FF76-3FB3-4FAE-B5A1-0D180016E4E4}" srcId="{F190E66C-0AAF-4FC3-BED5-1F4A8EAD50E7}" destId="{5D3AFF7E-BDCB-4044-BF56-BC8B0F179447}" srcOrd="3" destOrd="0" parTransId="{0C3D4CEB-EE63-4328-9586-4D1FC4DAA40B}" sibTransId="{C2A5C364-FB86-4272-9C4C-C198EA8DB3EA}"/>
    <dgm:cxn modelId="{6CBA5878-7DDE-4950-BC34-A1B226006A4F}" type="presOf" srcId="{E3F9FDF3-91AA-44C6-9666-E30A690689BA}" destId="{157A579E-AD35-4C28-8DA2-984240832832}" srcOrd="0" destOrd="0" presId="urn:microsoft.com/office/officeart/2005/8/layout/chevron2"/>
    <dgm:cxn modelId="{5AD03C5A-3489-4702-8B87-603C98592980}" type="presOf" srcId="{F190E66C-0AAF-4FC3-BED5-1F4A8EAD50E7}" destId="{FACEC6FE-A575-4F6D-A9B0-B4C898B8D113}" srcOrd="0" destOrd="0" presId="urn:microsoft.com/office/officeart/2005/8/layout/chevron2"/>
    <dgm:cxn modelId="{2185618F-AED3-4608-A294-847054C8ABC5}" type="presOf" srcId="{850643CC-CE14-4549-BF40-38B039C606EF}" destId="{0224CB59-D100-4224-9FF9-4FF4B1B80BAF}" srcOrd="0" destOrd="4" presId="urn:microsoft.com/office/officeart/2005/8/layout/chevron2"/>
    <dgm:cxn modelId="{3A69CAA1-2BC3-4006-9BE3-CBC6FE921D97}" srcId="{9A08B926-23B5-4854-9E01-3202EB53AD61}" destId="{CAAF98F5-3809-419F-A05A-26BEC4005BF0}" srcOrd="0" destOrd="0" parTransId="{5E73A54F-83D2-4EB9-9535-EB1551C03998}" sibTransId="{32C7FFC1-1D57-4838-9CA8-582071E8F6F4}"/>
    <dgm:cxn modelId="{1D590DAE-8923-4C60-A494-0ADED097BB24}" srcId="{CAAF98F5-3809-419F-A05A-26BEC4005BF0}" destId="{89EF4214-E4E2-45E1-AE95-58D3F4C487ED}" srcOrd="1" destOrd="0" parTransId="{840E27CB-52EA-426D-98F4-E1DAC8BB63D5}" sibTransId="{D8869F20-17DA-4242-BF84-3C711D839C3C}"/>
    <dgm:cxn modelId="{F0E5CAB0-7556-40F4-B45D-B7C4B047F040}" srcId="{9A08B926-23B5-4854-9E01-3202EB53AD61}" destId="{F190E66C-0AAF-4FC3-BED5-1F4A8EAD50E7}" srcOrd="1" destOrd="0" parTransId="{9CAFFCBA-52AB-43A6-9372-0021F015BB75}" sibTransId="{47BB5C3A-2D25-4C33-8F09-9EEE87A0C17F}"/>
    <dgm:cxn modelId="{EEC0FCB3-68FC-4486-8555-EAEA30FCB656}" type="presOf" srcId="{42CD4D12-F41E-4B13-944A-D70045077686}" destId="{0224CB59-D100-4224-9FF9-4FF4B1B80BAF}" srcOrd="0" destOrd="2" presId="urn:microsoft.com/office/officeart/2005/8/layout/chevron2"/>
    <dgm:cxn modelId="{B651CFBC-D8CA-4319-993E-51225C1CECCA}" type="presOf" srcId="{335D2E9D-09EF-4761-AC25-70F8D4A086E1}" destId="{AB3B0D26-D957-4327-A2D6-0990F8DA5EE6}" srcOrd="0" destOrd="2" presId="urn:microsoft.com/office/officeart/2005/8/layout/chevron2"/>
    <dgm:cxn modelId="{FB34C2CA-64A9-4A3F-8B27-C3F40EDBEBA4}" srcId="{F190E66C-0AAF-4FC3-BED5-1F4A8EAD50E7}" destId="{850643CC-CE14-4549-BF40-38B039C606EF}" srcOrd="4" destOrd="0" parTransId="{77CBAFCA-ECFE-487B-8296-85A08EE5EFE1}" sibTransId="{7B4743FD-EBE3-4524-9B35-131BE39153DF}"/>
    <dgm:cxn modelId="{70867ED0-BDCA-4A82-884E-CD73C01AE607}" srcId="{CAAF98F5-3809-419F-A05A-26BEC4005BF0}" destId="{4320F8B3-015E-4C29-9B56-47B96134FC34}" srcOrd="0" destOrd="0" parTransId="{C9E42910-F82C-4AD4-AB3E-94E5D7912512}" sibTransId="{847648B0-18C4-40F2-AE19-5358A3134439}"/>
    <dgm:cxn modelId="{7A22A0D0-DC52-4A44-80CC-DF2CC65D3165}" srcId="{E3F9FDF3-91AA-44C6-9666-E30A690689BA}" destId="{335D2E9D-09EF-4761-AC25-70F8D4A086E1}" srcOrd="2" destOrd="0" parTransId="{DF8DD97D-CD33-4CCB-BDA7-337D08CADB56}" sibTransId="{BC363AD4-BE18-4ABD-8AD4-59236E5D2DED}"/>
    <dgm:cxn modelId="{0D0924D2-0A0E-4EE5-939B-8D64298AF17B}" type="presOf" srcId="{9A08B926-23B5-4854-9E01-3202EB53AD61}" destId="{24E1DAE3-9341-468B-BDBE-55C07251F885}" srcOrd="0" destOrd="0" presId="urn:microsoft.com/office/officeart/2005/8/layout/chevron2"/>
    <dgm:cxn modelId="{A803CAEC-2945-49D1-B29E-51727C207B67}" type="presOf" srcId="{91916FCA-A4A1-4BDA-9AD0-A1623D05C985}" destId="{AB3B0D26-D957-4327-A2D6-0990F8DA5EE6}" srcOrd="0" destOrd="1" presId="urn:microsoft.com/office/officeart/2005/8/layout/chevron2"/>
    <dgm:cxn modelId="{EF5E78EE-1827-4B7D-8776-D183CF21DD08}" type="presOf" srcId="{0E38C556-99A5-4F3B-AFF2-1AD9C74BFAAA}" destId="{AB3B0D26-D957-4327-A2D6-0990F8DA5EE6}" srcOrd="0" destOrd="3" presId="urn:microsoft.com/office/officeart/2005/8/layout/chevron2"/>
    <dgm:cxn modelId="{9E2268F0-AD75-4EAA-B32D-61EC2FF14AAE}" type="presOf" srcId="{89EF4214-E4E2-45E1-AE95-58D3F4C487ED}" destId="{32C76C0D-3C03-42FB-B16E-FDC8CBD3BA20}" srcOrd="0" destOrd="1" presId="urn:microsoft.com/office/officeart/2005/8/layout/chevron2"/>
    <dgm:cxn modelId="{3727BAF2-0AF1-444A-BD19-CDFE90DB8CB6}" type="presOf" srcId="{F58EA2AF-1AC4-4B31-B1C9-C0E52C46C551}" destId="{AB3B0D26-D957-4327-A2D6-0990F8DA5EE6}" srcOrd="0" destOrd="0" presId="urn:microsoft.com/office/officeart/2005/8/layout/chevron2"/>
    <dgm:cxn modelId="{9738A02D-7027-40D0-8552-23B7DD3EE82F}" type="presParOf" srcId="{24E1DAE3-9341-468B-BDBE-55C07251F885}" destId="{F6FC418A-5E64-4399-9A39-E85DD84B91C4}" srcOrd="0" destOrd="0" presId="urn:microsoft.com/office/officeart/2005/8/layout/chevron2"/>
    <dgm:cxn modelId="{D4B69CCB-18C1-43EC-80BD-34F227494CE7}" type="presParOf" srcId="{F6FC418A-5E64-4399-9A39-E85DD84B91C4}" destId="{C380C19C-A303-4E96-98E5-EFBB20B84B0A}" srcOrd="0" destOrd="0" presId="urn:microsoft.com/office/officeart/2005/8/layout/chevron2"/>
    <dgm:cxn modelId="{D9B17BAE-0392-4855-8797-F86A1B183255}" type="presParOf" srcId="{F6FC418A-5E64-4399-9A39-E85DD84B91C4}" destId="{32C76C0D-3C03-42FB-B16E-FDC8CBD3BA20}" srcOrd="1" destOrd="0" presId="urn:microsoft.com/office/officeart/2005/8/layout/chevron2"/>
    <dgm:cxn modelId="{ADF19FC0-60C8-4926-A695-B84FA93FA5D5}" type="presParOf" srcId="{24E1DAE3-9341-468B-BDBE-55C07251F885}" destId="{B84DFD85-8B18-46C7-B408-F8EB0A6A2A4D}" srcOrd="1" destOrd="0" presId="urn:microsoft.com/office/officeart/2005/8/layout/chevron2"/>
    <dgm:cxn modelId="{90F52726-98D1-482C-ACE3-3D0290CD343F}" type="presParOf" srcId="{24E1DAE3-9341-468B-BDBE-55C07251F885}" destId="{D74D04BE-7211-42E1-835C-69F8AF4B2783}" srcOrd="2" destOrd="0" presId="urn:microsoft.com/office/officeart/2005/8/layout/chevron2"/>
    <dgm:cxn modelId="{B7199ED4-436C-4577-918A-2B551A16D212}" type="presParOf" srcId="{D74D04BE-7211-42E1-835C-69F8AF4B2783}" destId="{FACEC6FE-A575-4F6D-A9B0-B4C898B8D113}" srcOrd="0" destOrd="0" presId="urn:microsoft.com/office/officeart/2005/8/layout/chevron2"/>
    <dgm:cxn modelId="{AE219AC5-D741-4B15-959A-F5D0D01AF304}" type="presParOf" srcId="{D74D04BE-7211-42E1-835C-69F8AF4B2783}" destId="{0224CB59-D100-4224-9FF9-4FF4B1B80BAF}" srcOrd="1" destOrd="0" presId="urn:microsoft.com/office/officeart/2005/8/layout/chevron2"/>
    <dgm:cxn modelId="{D2441F95-20AB-4937-AF50-EC84CD471E60}" type="presParOf" srcId="{24E1DAE3-9341-468B-BDBE-55C07251F885}" destId="{1BD6512E-977F-408F-9D22-F3823AD8DE23}" srcOrd="3" destOrd="0" presId="urn:microsoft.com/office/officeart/2005/8/layout/chevron2"/>
    <dgm:cxn modelId="{A98FDD3B-052D-4A80-A18D-DAD29704A95C}" type="presParOf" srcId="{24E1DAE3-9341-468B-BDBE-55C07251F885}" destId="{83E9875C-4742-4E1F-99CE-0B0E6BB26F5A}" srcOrd="4" destOrd="0" presId="urn:microsoft.com/office/officeart/2005/8/layout/chevron2"/>
    <dgm:cxn modelId="{975158A3-F111-4DB8-8C35-08F786CC4FA9}" type="presParOf" srcId="{83E9875C-4742-4E1F-99CE-0B0E6BB26F5A}" destId="{157A579E-AD35-4C28-8DA2-984240832832}" srcOrd="0" destOrd="0" presId="urn:microsoft.com/office/officeart/2005/8/layout/chevron2"/>
    <dgm:cxn modelId="{ABE00CC2-1C0C-4194-B4A8-A6711B3FD0CE}" type="presParOf" srcId="{83E9875C-4742-4E1F-99CE-0B0E6BB26F5A}" destId="{AB3B0D26-D957-4327-A2D6-0990F8DA5EE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80C19C-A303-4E96-98E5-EFBB20B84B0A}">
      <dsp:nvSpPr>
        <dsp:cNvPr id="0" name=""/>
        <dsp:cNvSpPr/>
      </dsp:nvSpPr>
      <dsp:spPr>
        <a:xfrm rot="5400000">
          <a:off x="578793" y="-24982"/>
          <a:ext cx="1787409" cy="18400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Portfolio Construction</a:t>
          </a:r>
          <a:endParaRPr lang="en-DE" sz="1800" b="1" kern="1200" dirty="0">
            <a:solidFill>
              <a:schemeClr val="tx1"/>
            </a:solidFill>
          </a:endParaRPr>
        </a:p>
      </dsp:txBody>
      <dsp:txXfrm rot="-5400000">
        <a:off x="552463" y="1348"/>
        <a:ext cx="1840070" cy="1787409"/>
      </dsp:txXfrm>
    </dsp:sp>
    <dsp:sp modelId="{32C76C0D-3C03-42FB-B16E-FDC8CBD3BA20}">
      <dsp:nvSpPr>
        <dsp:cNvPr id="0" name=""/>
        <dsp:cNvSpPr/>
      </dsp:nvSpPr>
      <dsp:spPr>
        <a:xfrm rot="5400000">
          <a:off x="6012371" y="-3126381"/>
          <a:ext cx="1161816" cy="741727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Global Market Outlook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Portfolio Distribution</a:t>
          </a:r>
          <a:endParaRPr lang="en-DE" sz="1300" kern="1200" dirty="0">
            <a:solidFill>
              <a:schemeClr val="tx1"/>
            </a:solidFill>
          </a:endParaRPr>
        </a:p>
      </dsp:txBody>
      <dsp:txXfrm rot="-5400000">
        <a:off x="2884642" y="58063"/>
        <a:ext cx="7360560" cy="1048386"/>
      </dsp:txXfrm>
    </dsp:sp>
    <dsp:sp modelId="{FACEC6FE-A575-4F6D-A9B0-B4C898B8D113}">
      <dsp:nvSpPr>
        <dsp:cNvPr id="0" name=""/>
        <dsp:cNvSpPr/>
      </dsp:nvSpPr>
      <dsp:spPr>
        <a:xfrm rot="5400000">
          <a:off x="578793" y="1570179"/>
          <a:ext cx="1787409" cy="18400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Strategy</a:t>
          </a:r>
          <a:endParaRPr lang="en-DE" sz="1800" b="1" kern="1200" dirty="0">
            <a:solidFill>
              <a:schemeClr val="tx1"/>
            </a:solidFill>
          </a:endParaRPr>
        </a:p>
      </dsp:txBody>
      <dsp:txXfrm rot="-5400000">
        <a:off x="552463" y="1596509"/>
        <a:ext cx="1840070" cy="1787409"/>
      </dsp:txXfrm>
    </dsp:sp>
    <dsp:sp modelId="{0224CB59-D100-4224-9FF9-4FF4B1B80BAF}">
      <dsp:nvSpPr>
        <dsp:cNvPr id="0" name=""/>
        <dsp:cNvSpPr/>
      </dsp:nvSpPr>
      <dsp:spPr>
        <a:xfrm rot="5400000">
          <a:off x="6009807" y="-1468929"/>
          <a:ext cx="1161816" cy="733870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Laddering</a:t>
          </a:r>
          <a:endParaRPr lang="en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Global Diversification</a:t>
          </a:r>
          <a:endParaRPr lang="en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CDS/Yield Arbitrage</a:t>
          </a:r>
          <a:endParaRPr lang="en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DE" sz="1300" kern="1200" dirty="0"/>
        </a:p>
      </dsp:txBody>
      <dsp:txXfrm rot="-5400000">
        <a:off x="2921364" y="1676229"/>
        <a:ext cx="7281988" cy="1048386"/>
      </dsp:txXfrm>
    </dsp:sp>
    <dsp:sp modelId="{157A579E-AD35-4C28-8DA2-984240832832}">
      <dsp:nvSpPr>
        <dsp:cNvPr id="0" name=""/>
        <dsp:cNvSpPr/>
      </dsp:nvSpPr>
      <dsp:spPr>
        <a:xfrm rot="5400000">
          <a:off x="578793" y="3165340"/>
          <a:ext cx="1787409" cy="18400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Risk Considerations</a:t>
          </a:r>
          <a:endParaRPr lang="en-DE" sz="1800" b="1" kern="1200" dirty="0">
            <a:solidFill>
              <a:schemeClr val="tx1"/>
            </a:solidFill>
          </a:endParaRPr>
        </a:p>
      </dsp:txBody>
      <dsp:txXfrm rot="-5400000">
        <a:off x="552463" y="3191670"/>
        <a:ext cx="1840070" cy="1787409"/>
      </dsp:txXfrm>
    </dsp:sp>
    <dsp:sp modelId="{AB3B0D26-D957-4327-A2D6-0990F8DA5EE6}">
      <dsp:nvSpPr>
        <dsp:cNvPr id="0" name=""/>
        <dsp:cNvSpPr/>
      </dsp:nvSpPr>
      <dsp:spPr>
        <a:xfrm rot="5400000">
          <a:off x="6001251" y="63941"/>
          <a:ext cx="1161816" cy="741727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Interest Rate Risk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Inflation Risk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Credit Risk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Inflation Risk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Geopolitical Risk</a:t>
          </a:r>
          <a:endParaRPr lang="en-DE" sz="1300" kern="1200" dirty="0">
            <a:solidFill>
              <a:schemeClr val="tx1"/>
            </a:solidFill>
          </a:endParaRPr>
        </a:p>
      </dsp:txBody>
      <dsp:txXfrm rot="-5400000">
        <a:off x="2873522" y="3248386"/>
        <a:ext cx="7360560" cy="10483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yildirimalper@outlook.d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5010" y="2747225"/>
            <a:ext cx="7414940" cy="578325"/>
          </a:xfrm>
        </p:spPr>
        <p:txBody>
          <a:bodyPr/>
          <a:lstStyle/>
          <a:p>
            <a:r>
              <a:rPr lang="en-US" sz="2000" dirty="0"/>
              <a:t>Alper YILDIRIM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010" y="633753"/>
            <a:ext cx="6226593" cy="3427502"/>
          </a:xfrm>
        </p:spPr>
        <p:txBody>
          <a:bodyPr/>
          <a:lstStyle/>
          <a:p>
            <a:r>
              <a:rPr lang="en-US" dirty="0"/>
              <a:t>Bond investment strategy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 err="1"/>
              <a:t>Comparıson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2BAACC3-FFB8-2C76-2BFC-733639E84EE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71127150"/>
              </p:ext>
            </p:extLst>
          </p:nvPr>
        </p:nvGraphicFramePr>
        <p:xfrm>
          <a:off x="474454" y="1828800"/>
          <a:ext cx="10425311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8739">
                  <a:extLst>
                    <a:ext uri="{9D8B030D-6E8A-4147-A177-3AD203B41FA5}">
                      <a16:colId xmlns:a16="http://schemas.microsoft.com/office/drawing/2014/main" val="2230708451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1406236841"/>
                    </a:ext>
                  </a:extLst>
                </a:gridCol>
                <a:gridCol w="1181819">
                  <a:extLst>
                    <a:ext uri="{9D8B030D-6E8A-4147-A177-3AD203B41FA5}">
                      <a16:colId xmlns:a16="http://schemas.microsoft.com/office/drawing/2014/main" val="4249437657"/>
                    </a:ext>
                  </a:extLst>
                </a:gridCol>
                <a:gridCol w="1173192">
                  <a:extLst>
                    <a:ext uri="{9D8B030D-6E8A-4147-A177-3AD203B41FA5}">
                      <a16:colId xmlns:a16="http://schemas.microsoft.com/office/drawing/2014/main" val="841024851"/>
                    </a:ext>
                  </a:extLst>
                </a:gridCol>
                <a:gridCol w="1664898">
                  <a:extLst>
                    <a:ext uri="{9D8B030D-6E8A-4147-A177-3AD203B41FA5}">
                      <a16:colId xmlns:a16="http://schemas.microsoft.com/office/drawing/2014/main" val="1592417360"/>
                    </a:ext>
                  </a:extLst>
                </a:gridCol>
                <a:gridCol w="1190445">
                  <a:extLst>
                    <a:ext uri="{9D8B030D-6E8A-4147-A177-3AD203B41FA5}">
                      <a16:colId xmlns:a16="http://schemas.microsoft.com/office/drawing/2014/main" val="3692338171"/>
                    </a:ext>
                  </a:extLst>
                </a:gridCol>
                <a:gridCol w="1199071">
                  <a:extLst>
                    <a:ext uri="{9D8B030D-6E8A-4147-A177-3AD203B41FA5}">
                      <a16:colId xmlns:a16="http://schemas.microsoft.com/office/drawing/2014/main" val="25186084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Bond Fund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YTM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Weighted Price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Weighted Coupon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Avg Credit Rating </a:t>
                      </a:r>
                      <a:r>
                        <a:rPr lang="en-US" sz="1100" i="1" dirty="0"/>
                        <a:t>(surveyed)</a:t>
                      </a:r>
                      <a:endParaRPr lang="en-DE" sz="14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Modified Duration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Effective Maturity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618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JPMorgan Government Bond I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5.08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88.79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2.90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7.41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7125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iShares Core Total USD Bond ETF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4.80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92.16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3.43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A+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6.11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8.35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466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Vanguard Total Bond Market Index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5.00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92.85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3.21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8.70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203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Schwab Short-Term US Treasury ETF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5.10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96.88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2.48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1.88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1.97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3333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PIMCO Diversified Inc </a:t>
                      </a:r>
                      <a:r>
                        <a:rPr lang="en-US" sz="1400" dirty="0" err="1"/>
                        <a:t>Instl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7.87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87.06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4.96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BBB+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5.07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8.43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459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err="1"/>
                        <a:t>TankX</a:t>
                      </a:r>
                      <a:r>
                        <a:rPr lang="en-US" sz="1400" b="1" dirty="0"/>
                        <a:t> Bond Portfolio Proposal</a:t>
                      </a:r>
                      <a:endParaRPr lang="en-DE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5.70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95.55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3.30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5351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E13911F-2C6C-C6F3-E769-4069EA68679F}"/>
              </a:ext>
            </a:extLst>
          </p:cNvPr>
          <p:cNvSpPr txBox="1"/>
          <p:nvPr/>
        </p:nvSpPr>
        <p:spPr>
          <a:xfrm>
            <a:off x="474454" y="4572000"/>
            <a:ext cx="5589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Data Source: Morningstar</a:t>
            </a:r>
          </a:p>
        </p:txBody>
      </p:sp>
    </p:spTree>
    <p:extLst>
      <p:ext uri="{BB962C8B-B14F-4D97-AF65-F5344CB8AC3E}">
        <p14:creationId xmlns:p14="http://schemas.microsoft.com/office/powerpoint/2010/main" val="1978597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/>
              <a:t>NEGATIVE BASIS TRADES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BE11A-17DD-907C-9992-DCFB44436A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14474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CONSIDERATIONS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176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sz="2800" dirty="0" err="1"/>
              <a:t>Inflatıon</a:t>
            </a:r>
            <a:r>
              <a:rPr lang="en-US" sz="2800" dirty="0"/>
              <a:t> and interest rate </a:t>
            </a:r>
            <a:r>
              <a:rPr lang="en-US" sz="2800" dirty="0" err="1"/>
              <a:t>rısk</a:t>
            </a:r>
            <a:endParaRPr lang="en-US" sz="28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344D8-19D4-DF7F-0CCF-76AEE66990AC}"/>
              </a:ext>
            </a:extLst>
          </p:cNvPr>
          <p:cNvSpPr txBox="1"/>
          <p:nvPr/>
        </p:nvSpPr>
        <p:spPr>
          <a:xfrm>
            <a:off x="731491" y="6291069"/>
            <a:ext cx="5589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Data Source: OECD Economic Outlook, November 2023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B84280-59A0-A9CF-8B91-9D5367DF94CE}"/>
              </a:ext>
            </a:extLst>
          </p:cNvPr>
          <p:cNvSpPr txBox="1"/>
          <p:nvPr/>
        </p:nvSpPr>
        <p:spPr>
          <a:xfrm>
            <a:off x="293988" y="1003889"/>
            <a:ext cx="1125601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Even though risks persist, inflation started to cool down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Following 2024Q2, interest rate cuts may start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Dollar Duration:</a:t>
            </a:r>
            <a:br>
              <a:rPr lang="en-US" sz="2000" dirty="0"/>
            </a:br>
            <a:r>
              <a:rPr lang="en-US" sz="2000" dirty="0"/>
              <a:t>Convexity:</a:t>
            </a:r>
            <a:br>
              <a:rPr lang="en-US" sz="2000" dirty="0"/>
            </a:br>
            <a:r>
              <a:rPr lang="en-US" sz="2000" dirty="0"/>
              <a:t>DV01:</a:t>
            </a:r>
          </a:p>
        </p:txBody>
      </p:sp>
      <p:pic>
        <p:nvPicPr>
          <p:cNvPr id="4" name="Picture 3" descr="A graph of growth and inflation&#10;&#10;Description automatically generated with medium confidence">
            <a:extLst>
              <a:ext uri="{FF2B5EF4-FFF2-40B4-BE49-F238E27FC236}">
                <a16:creationId xmlns:a16="http://schemas.microsoft.com/office/drawing/2014/main" id="{263053CE-81E5-13D2-0BA1-C9A571251B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2" t="6125" r="7822" b="4985"/>
          <a:stretch/>
        </p:blipFill>
        <p:spPr>
          <a:xfrm>
            <a:off x="506083" y="2806446"/>
            <a:ext cx="5589917" cy="348462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4F43904-B5A5-6618-CF67-7D9619F799EC}"/>
              </a:ext>
            </a:extLst>
          </p:cNvPr>
          <p:cNvSpPr txBox="1"/>
          <p:nvPr/>
        </p:nvSpPr>
        <p:spPr>
          <a:xfrm>
            <a:off x="6631195" y="6247624"/>
            <a:ext cx="44509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Allianz SE, Global Economic Outlook 2023-25</a:t>
            </a:r>
          </a:p>
        </p:txBody>
      </p:sp>
      <p:pic>
        <p:nvPicPr>
          <p:cNvPr id="5" name="Picture 4" descr="A graph of numbers and a line of money&#10;&#10;Description automatically generated with medium confidence">
            <a:extLst>
              <a:ext uri="{FF2B5EF4-FFF2-40B4-BE49-F238E27FC236}">
                <a16:creationId xmlns:a16="http://schemas.microsoft.com/office/drawing/2014/main" id="{BB79DA60-338A-25C0-DF56-1A332E0BA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319" y="2974826"/>
            <a:ext cx="4870732" cy="331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59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 err="1"/>
              <a:t>Lıquıdıty</a:t>
            </a:r>
            <a:r>
              <a:rPr lang="en-US" dirty="0"/>
              <a:t> </a:t>
            </a:r>
            <a:r>
              <a:rPr lang="en-US" dirty="0" err="1"/>
              <a:t>rısk</a:t>
            </a:r>
            <a:endParaRPr lang="en-US" dirty="0"/>
          </a:p>
        </p:txBody>
      </p:sp>
      <p:graphicFrame>
        <p:nvGraphicFramePr>
          <p:cNvPr id="4" name="Content Placeholder 5" descr="Bar chart">
            <a:extLst>
              <a:ext uri="{FF2B5EF4-FFF2-40B4-BE49-F238E27FC236}">
                <a16:creationId xmlns:a16="http://schemas.microsoft.com/office/drawing/2014/main" id="{43287C00-E82D-9489-9CE6-BA6FF4C9335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850900" y="1828800"/>
          <a:ext cx="1012507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347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F4191-F810-F146-6F8B-ACEEF9109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898" y="551036"/>
            <a:ext cx="10122632" cy="652054"/>
          </a:xfrm>
        </p:spPr>
        <p:txBody>
          <a:bodyPr/>
          <a:lstStyle/>
          <a:p>
            <a:r>
              <a:rPr lang="en-US" dirty="0"/>
              <a:t>LIQUDITY RISK MEASURES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6B2AE-6E6C-25DA-E5E5-306CB5361E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3898" y="1431985"/>
            <a:ext cx="10126362" cy="435133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Given the cross-sectional nature of data, the liquidity proxy is: </a:t>
            </a:r>
            <a:r>
              <a:rPr lang="en-US" sz="1800" b="1" dirty="0"/>
              <a:t>Bid-Ask Price Difference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If high-frequency time series data is available: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800" b="1" dirty="0"/>
              <a:t>Roundtrip</a:t>
            </a:r>
            <a:r>
              <a:rPr lang="en-US" sz="1800" dirty="0"/>
              <a:t> (</a:t>
            </a:r>
            <a:r>
              <a:rPr lang="en-US" sz="1800" dirty="0" err="1"/>
              <a:t>Feldhütter</a:t>
            </a:r>
            <a:r>
              <a:rPr lang="en-US" sz="1800" dirty="0"/>
              <a:t> (2012))</a:t>
            </a:r>
            <a:br>
              <a:rPr lang="en-US" sz="1800" dirty="0"/>
            </a:br>
            <a:br>
              <a:rPr lang="en-US" sz="1800" dirty="0"/>
            </a:br>
            <a:endParaRPr lang="en-US" sz="1600" dirty="0"/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800" b="1" dirty="0"/>
              <a:t>Inter-Quartile Range</a:t>
            </a:r>
            <a:r>
              <a:rPr lang="en-US" sz="1800" dirty="0"/>
              <a:t> (Han and Zhou (2007))</a:t>
            </a:r>
            <a:br>
              <a:rPr lang="en-US" sz="1800" dirty="0"/>
            </a:br>
            <a:br>
              <a:rPr lang="en-US" sz="1800" dirty="0"/>
            </a:br>
            <a:endParaRPr lang="en-US" sz="1800" dirty="0"/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800" b="1" dirty="0"/>
              <a:t>Roll </a:t>
            </a:r>
            <a:r>
              <a:rPr lang="en-US" sz="1800" dirty="0"/>
              <a:t>(</a:t>
            </a:r>
            <a:r>
              <a:rPr lang="en-US" sz="1800" dirty="0" err="1"/>
              <a:t>Friewald</a:t>
            </a:r>
            <a:r>
              <a:rPr lang="en-US" sz="1800" dirty="0"/>
              <a:t>, </a:t>
            </a:r>
            <a:r>
              <a:rPr lang="en-US" sz="1800" dirty="0" err="1"/>
              <a:t>Jankowitsch</a:t>
            </a:r>
            <a:r>
              <a:rPr lang="en-US" sz="1800" dirty="0"/>
              <a:t>, and Subrahmanyam (2012))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B7155-4C5A-C7D7-3665-F411061A2F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812D8E-949D-5724-8491-EF35DCA6E5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Picture 6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DD0C47B6-DD3C-1044-4D7D-40FA5ED48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635" y="4201398"/>
            <a:ext cx="2453691" cy="768211"/>
          </a:xfrm>
          <a:prstGeom prst="rect">
            <a:avLst/>
          </a:prstGeom>
        </p:spPr>
      </p:pic>
      <p:pic>
        <p:nvPicPr>
          <p:cNvPr id="9" name="Picture 8" descr="A black and white math symbols&#10;&#10;Description automatically generated with medium confidence">
            <a:extLst>
              <a:ext uri="{FF2B5EF4-FFF2-40B4-BE49-F238E27FC236}">
                <a16:creationId xmlns:a16="http://schemas.microsoft.com/office/drawing/2014/main" id="{8F776F97-4474-84E8-88D0-86334B65C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383" y="2843515"/>
            <a:ext cx="2536197" cy="91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377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444" y="162054"/>
            <a:ext cx="10122632" cy="652054"/>
          </a:xfrm>
        </p:spPr>
        <p:txBody>
          <a:bodyPr/>
          <a:lstStyle/>
          <a:p>
            <a:r>
              <a:rPr lang="en-US" dirty="0" err="1"/>
              <a:t>Credıt</a:t>
            </a:r>
            <a:r>
              <a:rPr lang="en-US" dirty="0"/>
              <a:t> </a:t>
            </a:r>
            <a:r>
              <a:rPr lang="en-US" dirty="0" err="1"/>
              <a:t>rısk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A0E16294-970A-11FC-2EB7-42F24F472B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6007936"/>
              </p:ext>
            </p:extLst>
          </p:nvPr>
        </p:nvGraphicFramePr>
        <p:xfrm>
          <a:off x="171572" y="3616960"/>
          <a:ext cx="5782188" cy="3241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DAC13887-7690-B034-2863-1076AB8D61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0323106"/>
              </p:ext>
            </p:extLst>
          </p:nvPr>
        </p:nvGraphicFramePr>
        <p:xfrm>
          <a:off x="724907" y="923103"/>
          <a:ext cx="4675517" cy="26938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A0D285DA-8499-2EFB-79FF-7CE4D1F08E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8237847"/>
              </p:ext>
            </p:extLst>
          </p:nvPr>
        </p:nvGraphicFramePr>
        <p:xfrm>
          <a:off x="6096000" y="3890550"/>
          <a:ext cx="4675517" cy="26938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13570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 err="1"/>
              <a:t>Geopolıtıcal</a:t>
            </a:r>
            <a:r>
              <a:rPr lang="en-US" dirty="0"/>
              <a:t> </a:t>
            </a:r>
            <a:r>
              <a:rPr lang="en-US" dirty="0" err="1"/>
              <a:t>rısk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A91C593-13CD-E61E-5A2B-1D4049DC0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89"/>
          <a:stretch/>
        </p:blipFill>
        <p:spPr>
          <a:xfrm>
            <a:off x="183432" y="2500238"/>
            <a:ext cx="5577841" cy="2026502"/>
          </a:xfrm>
          <a:prstGeom prst="rect">
            <a:avLst/>
          </a:prstGeom>
        </p:spPr>
      </p:pic>
      <p:pic>
        <p:nvPicPr>
          <p:cNvPr id="11" name="Picture 10" descr="A newspaper with black text&#10;&#10;Description automatically generated">
            <a:extLst>
              <a:ext uri="{FF2B5EF4-FFF2-40B4-BE49-F238E27FC236}">
                <a16:creationId xmlns:a16="http://schemas.microsoft.com/office/drawing/2014/main" id="{74370839-CD11-FFF5-0AC1-E6B75B58F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70" y="4609696"/>
            <a:ext cx="5577841" cy="1903169"/>
          </a:xfrm>
          <a:prstGeom prst="rect">
            <a:avLst/>
          </a:prstGeom>
        </p:spPr>
      </p:pic>
      <p:pic>
        <p:nvPicPr>
          <p:cNvPr id="13" name="Picture 12" descr="A close up of a newspaper&#10;&#10;Description automatically generated">
            <a:extLst>
              <a:ext uri="{FF2B5EF4-FFF2-40B4-BE49-F238E27FC236}">
                <a16:creationId xmlns:a16="http://schemas.microsoft.com/office/drawing/2014/main" id="{26FA5670-8E0E-6836-0EEC-C2514A1756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660" y="4609697"/>
            <a:ext cx="5394255" cy="1903168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8EBF1366-B421-34A5-1333-A947058C95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203" r="-1"/>
          <a:stretch/>
        </p:blipFill>
        <p:spPr>
          <a:xfrm>
            <a:off x="5943510" y="2511960"/>
            <a:ext cx="5494557" cy="144636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BEEB88C-D6F2-6E31-3BCF-CE1788C373D5}"/>
              </a:ext>
            </a:extLst>
          </p:cNvPr>
          <p:cNvSpPr txBox="1"/>
          <p:nvPr/>
        </p:nvSpPr>
        <p:spPr>
          <a:xfrm>
            <a:off x="315503" y="1173218"/>
            <a:ext cx="11256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Avoid Chinese and Middle East Region bonds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Rising political and military tensions may eventually lead economic downturn and declining markets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735949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868626"/>
            <a:ext cx="5444517" cy="1731890"/>
          </a:xfrm>
        </p:spPr>
        <p:txBody>
          <a:bodyPr/>
          <a:lstStyle/>
          <a:p>
            <a:r>
              <a:rPr lang="en-US" dirty="0"/>
              <a:t>Alper Yıldırım</a:t>
            </a:r>
          </a:p>
          <a:p>
            <a:r>
              <a:rPr lang="en-US" dirty="0">
                <a:solidFill>
                  <a:srgbClr val="00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yildirimalper@outlook.de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5DD1892-E536-F11A-9303-F13FECC621D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91057149"/>
              </p:ext>
            </p:extLst>
          </p:nvPr>
        </p:nvGraphicFramePr>
        <p:xfrm>
          <a:off x="454660" y="1229360"/>
          <a:ext cx="10843260" cy="4980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96248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Portfolio </a:t>
            </a:r>
            <a:r>
              <a:rPr lang="en-US" dirty="0" err="1"/>
              <a:t>constructıon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91DA4E0-4FEF-F76A-D5D2-C2600F99FC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316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328" y="76333"/>
            <a:ext cx="10122632" cy="652054"/>
          </a:xfrm>
        </p:spPr>
        <p:txBody>
          <a:bodyPr/>
          <a:lstStyle/>
          <a:p>
            <a:r>
              <a:rPr lang="en-US" dirty="0"/>
              <a:t>Global market outlook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Bond investment strategy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4" name="Picture 3" descr="A graph of growth and inflation&#10;&#10;Description automatically generated with medium confidence">
            <a:extLst>
              <a:ext uri="{FF2B5EF4-FFF2-40B4-BE49-F238E27FC236}">
                <a16:creationId xmlns:a16="http://schemas.microsoft.com/office/drawing/2014/main" id="{54A85C03-18A7-C8D9-4EF6-5EF15E63FD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2" t="6125" r="7822" b="4985"/>
          <a:stretch/>
        </p:blipFill>
        <p:spPr>
          <a:xfrm>
            <a:off x="5991342" y="3998294"/>
            <a:ext cx="4163355" cy="2595337"/>
          </a:xfrm>
          <a:prstGeom prst="rect">
            <a:avLst/>
          </a:prstGeom>
        </p:spPr>
      </p:pic>
      <p:pic>
        <p:nvPicPr>
          <p:cNvPr id="12" name="Picture 11" descr="A graph of a stock market&#10;&#10;Description automatically generated">
            <a:extLst>
              <a:ext uri="{FF2B5EF4-FFF2-40B4-BE49-F238E27FC236}">
                <a16:creationId xmlns:a16="http://schemas.microsoft.com/office/drawing/2014/main" id="{39E318F2-6E53-C589-7476-FC7053A0C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786" y="1427693"/>
            <a:ext cx="4947400" cy="24607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F2385A-BB1E-DA43-60EF-456C11934308}"/>
              </a:ext>
            </a:extLst>
          </p:cNvPr>
          <p:cNvSpPr txBox="1"/>
          <p:nvPr/>
        </p:nvSpPr>
        <p:spPr>
          <a:xfrm>
            <a:off x="6147587" y="6574533"/>
            <a:ext cx="5589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Data Source: OECD Economic Outlook, November 2023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50B5B5-B7D7-E66C-0275-A75396F07C7A}"/>
              </a:ext>
            </a:extLst>
          </p:cNvPr>
          <p:cNvSpPr txBox="1"/>
          <p:nvPr/>
        </p:nvSpPr>
        <p:spPr>
          <a:xfrm>
            <a:off x="5991342" y="3797835"/>
            <a:ext cx="5589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CNN Business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D1D41B-E070-1F6E-0517-3C56C0EFA5D6}"/>
              </a:ext>
            </a:extLst>
          </p:cNvPr>
          <p:cNvSpPr txBox="1"/>
          <p:nvPr/>
        </p:nvSpPr>
        <p:spPr>
          <a:xfrm>
            <a:off x="241540" y="671509"/>
            <a:ext cx="8315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Inflation </a:t>
            </a:r>
            <a:r>
              <a:rPr lang="en-DE" sz="2000" b="1" dirty="0">
                <a:solidFill>
                  <a:srgbClr val="FF0000"/>
                </a:solidFill>
              </a:rPr>
              <a:t>↓</a:t>
            </a:r>
            <a:r>
              <a:rPr lang="en-US" sz="2000" dirty="0"/>
              <a:t> </a:t>
            </a:r>
            <a:r>
              <a:rPr lang="en-DE" sz="2000" dirty="0"/>
              <a:t>↔</a:t>
            </a:r>
            <a:r>
              <a:rPr lang="en-US" sz="2000" dirty="0"/>
              <a:t> </a:t>
            </a:r>
            <a:r>
              <a:rPr lang="en-US" sz="2000" dirty="0">
                <a:sym typeface="Wingdings" panose="05000000000000000000" pitchFamily="2" charset="2"/>
              </a:rPr>
              <a:t>Investor Sentiment </a:t>
            </a:r>
            <a:r>
              <a:rPr lang="en-DE" sz="2000" dirty="0">
                <a:solidFill>
                  <a:srgbClr val="00B050"/>
                </a:solidFill>
              </a:rPr>
              <a:t>↑</a:t>
            </a:r>
            <a:r>
              <a:rPr lang="en-US" sz="2000" dirty="0"/>
              <a:t> </a:t>
            </a:r>
            <a:r>
              <a:rPr lang="en-DE" sz="2000" dirty="0"/>
              <a:t>↔</a:t>
            </a:r>
            <a:r>
              <a:rPr lang="en-DE" sz="2000" b="1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Interest Rates </a:t>
            </a:r>
            <a:r>
              <a:rPr lang="en-DE" sz="2000" b="1" dirty="0">
                <a:solidFill>
                  <a:srgbClr val="FF0000"/>
                </a:solidFill>
              </a:rPr>
              <a:t>↓ </a:t>
            </a:r>
            <a:r>
              <a:rPr lang="en-DE" sz="2000" dirty="0"/>
              <a:t> </a:t>
            </a: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Political agenda: Red Sea conflict, Taiwan elections, Russia-Ukraine War…</a:t>
            </a:r>
            <a:endParaRPr lang="en-DE" sz="1600" dirty="0"/>
          </a:p>
        </p:txBody>
      </p:sp>
      <p:pic>
        <p:nvPicPr>
          <p:cNvPr id="16" name="Picture 15" descr="A graph with numbers and symbols&#10;&#10;Description automatically generated">
            <a:extLst>
              <a:ext uri="{FF2B5EF4-FFF2-40B4-BE49-F238E27FC236}">
                <a16:creationId xmlns:a16="http://schemas.microsoft.com/office/drawing/2014/main" id="{E77EC339-5AAA-7456-96EC-F78BCD013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327" y="4195857"/>
            <a:ext cx="1854985" cy="239975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AA00727-BDA3-68AF-A429-FE7B2008BEDA}"/>
              </a:ext>
            </a:extLst>
          </p:cNvPr>
          <p:cNvSpPr txBox="1"/>
          <p:nvPr/>
        </p:nvSpPr>
        <p:spPr>
          <a:xfrm>
            <a:off x="650493" y="6551373"/>
            <a:ext cx="5589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Bank of International Settlements (BIS)</a:t>
            </a:r>
          </a:p>
        </p:txBody>
      </p:sp>
      <p:pic>
        <p:nvPicPr>
          <p:cNvPr id="22" name="Picture 21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EDFDBDCA-86DE-6E74-2E3F-56931596D8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t="1716" r="-2662"/>
          <a:stretch/>
        </p:blipFill>
        <p:spPr>
          <a:xfrm>
            <a:off x="2975254" y="4178742"/>
            <a:ext cx="1997540" cy="2188523"/>
          </a:xfrm>
          <a:prstGeom prst="rect">
            <a:avLst/>
          </a:prstGeom>
        </p:spPr>
      </p:pic>
      <p:pic>
        <p:nvPicPr>
          <p:cNvPr id="5" name="Picture 4" descr="A graph with blue lines and dots&#10;&#10;Description automatically generated">
            <a:extLst>
              <a:ext uri="{FF2B5EF4-FFF2-40B4-BE49-F238E27FC236}">
                <a16:creationId xmlns:a16="http://schemas.microsoft.com/office/drawing/2014/main" id="{9FAE9551-2D7F-AB2D-9842-F11FFCC33BC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28" t="4797" r="5910" b="-53"/>
          <a:stretch/>
        </p:blipFill>
        <p:spPr>
          <a:xfrm>
            <a:off x="650493" y="1295533"/>
            <a:ext cx="4322301" cy="27674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404834-34CA-35FE-5FA4-E3864BE9114F}"/>
              </a:ext>
            </a:extLst>
          </p:cNvPr>
          <p:cNvSpPr txBox="1"/>
          <p:nvPr/>
        </p:nvSpPr>
        <p:spPr>
          <a:xfrm>
            <a:off x="610741" y="3990921"/>
            <a:ext cx="5589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Data Source: Bloomberg Terminal Sample</a:t>
            </a:r>
          </a:p>
        </p:txBody>
      </p:sp>
    </p:spTree>
    <p:extLst>
      <p:ext uri="{BB962C8B-B14F-4D97-AF65-F5344CB8AC3E}">
        <p14:creationId xmlns:p14="http://schemas.microsoft.com/office/powerpoint/2010/main" val="2567827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134429"/>
            <a:ext cx="10122632" cy="652054"/>
          </a:xfrm>
        </p:spPr>
        <p:txBody>
          <a:bodyPr anchor="ctr">
            <a:normAutofit/>
          </a:bodyPr>
          <a:lstStyle/>
          <a:p>
            <a:r>
              <a:rPr lang="en-US" dirty="0"/>
              <a:t>PORTFOLIO DISTRIBUTION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>
          <a:xfrm rot="16200000">
            <a:off x="8854442" y="2953511"/>
            <a:ext cx="629106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Bond investment strategy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5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B276DFD-2A6A-8F1E-DE36-2FEA251B6B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608528"/>
              </p:ext>
            </p:extLst>
          </p:nvPr>
        </p:nvGraphicFramePr>
        <p:xfrm>
          <a:off x="171572" y="888171"/>
          <a:ext cx="5272788" cy="33159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6531">
                  <a:extLst>
                    <a:ext uri="{9D8B030D-6E8A-4147-A177-3AD203B41FA5}">
                      <a16:colId xmlns:a16="http://schemas.microsoft.com/office/drawing/2014/main" val="789692080"/>
                    </a:ext>
                  </a:extLst>
                </a:gridCol>
                <a:gridCol w="704528">
                  <a:extLst>
                    <a:ext uri="{9D8B030D-6E8A-4147-A177-3AD203B41FA5}">
                      <a16:colId xmlns:a16="http://schemas.microsoft.com/office/drawing/2014/main" val="94044195"/>
                    </a:ext>
                  </a:extLst>
                </a:gridCol>
                <a:gridCol w="697341">
                  <a:extLst>
                    <a:ext uri="{9D8B030D-6E8A-4147-A177-3AD203B41FA5}">
                      <a16:colId xmlns:a16="http://schemas.microsoft.com/office/drawing/2014/main" val="745317440"/>
                    </a:ext>
                  </a:extLst>
                </a:gridCol>
                <a:gridCol w="992092">
                  <a:extLst>
                    <a:ext uri="{9D8B030D-6E8A-4147-A177-3AD203B41FA5}">
                      <a16:colId xmlns:a16="http://schemas.microsoft.com/office/drawing/2014/main" val="47721282"/>
                    </a:ext>
                  </a:extLst>
                </a:gridCol>
                <a:gridCol w="956148">
                  <a:extLst>
                    <a:ext uri="{9D8B030D-6E8A-4147-A177-3AD203B41FA5}">
                      <a16:colId xmlns:a16="http://schemas.microsoft.com/office/drawing/2014/main" val="2881198360"/>
                    </a:ext>
                  </a:extLst>
                </a:gridCol>
                <a:gridCol w="956148">
                  <a:extLst>
                    <a:ext uri="{9D8B030D-6E8A-4147-A177-3AD203B41FA5}">
                      <a16:colId xmlns:a16="http://schemas.microsoft.com/office/drawing/2014/main" val="3175287492"/>
                    </a:ext>
                  </a:extLst>
                </a:gridCol>
              </a:tblGrid>
              <a:tr h="368441"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YTM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Price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Maturity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Cpn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652031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178415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2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8597415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3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332744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4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BBB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64136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5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122715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6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455652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7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BBB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062052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8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BBB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57013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73F7951-0703-F369-5E7F-5CB22E43F9C8}"/>
              </a:ext>
            </a:extLst>
          </p:cNvPr>
          <p:cNvSpPr txBox="1"/>
          <p:nvPr/>
        </p:nvSpPr>
        <p:spPr>
          <a:xfrm>
            <a:off x="6538823" y="1725283"/>
            <a:ext cx="39336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Bond Selection Criteria: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Geographical Diversification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Laddering for Risk Aversion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High </a:t>
            </a:r>
            <a:r>
              <a:rPr lang="en-US" dirty="0" err="1"/>
              <a:t>Cpn</a:t>
            </a:r>
            <a:r>
              <a:rPr lang="en-US" dirty="0"/>
              <a:t> Rate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87DA02-AF9A-06BB-DACE-ECC96387D5C7}"/>
              </a:ext>
            </a:extLst>
          </p:cNvPr>
          <p:cNvSpPr txBox="1"/>
          <p:nvPr/>
        </p:nvSpPr>
        <p:spPr>
          <a:xfrm>
            <a:off x="6538823" y="3321890"/>
            <a:ext cx="39336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Summary: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60% US Treasuries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Rating Distribution:</a:t>
            </a:r>
            <a:br>
              <a:rPr lang="en-US" dirty="0"/>
            </a:br>
            <a:r>
              <a:rPr lang="en-US" dirty="0"/>
              <a:t>AAA	: 40%</a:t>
            </a:r>
            <a:br>
              <a:rPr lang="en-US" dirty="0"/>
            </a:br>
            <a:r>
              <a:rPr lang="en-US" dirty="0"/>
              <a:t>BA	: 30%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Portfolio Duration: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DV01:</a:t>
            </a:r>
            <a:endParaRPr lang="en-DE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795E701-1232-3E5E-02A3-730B1273D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0335839"/>
              </p:ext>
            </p:extLst>
          </p:nvPr>
        </p:nvGraphicFramePr>
        <p:xfrm>
          <a:off x="171572" y="4069713"/>
          <a:ext cx="5031769" cy="26538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273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/>
              <a:t>… a more complete </a:t>
            </a:r>
            <a:r>
              <a:rPr lang="en-US" dirty="0" err="1"/>
              <a:t>pıcture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5877EC9C-AF22-84F5-C62F-23CBB130A3F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31004659"/>
              </p:ext>
            </p:extLst>
          </p:nvPr>
        </p:nvGraphicFramePr>
        <p:xfrm>
          <a:off x="790515" y="1155939"/>
          <a:ext cx="10125073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6439">
                  <a:extLst>
                    <a:ext uri="{9D8B030D-6E8A-4147-A177-3AD203B41FA5}">
                      <a16:colId xmlns:a16="http://schemas.microsoft.com/office/drawing/2014/main" val="3479116026"/>
                    </a:ext>
                  </a:extLst>
                </a:gridCol>
                <a:gridCol w="1446439">
                  <a:extLst>
                    <a:ext uri="{9D8B030D-6E8A-4147-A177-3AD203B41FA5}">
                      <a16:colId xmlns:a16="http://schemas.microsoft.com/office/drawing/2014/main" val="3285884019"/>
                    </a:ext>
                  </a:extLst>
                </a:gridCol>
                <a:gridCol w="1446439">
                  <a:extLst>
                    <a:ext uri="{9D8B030D-6E8A-4147-A177-3AD203B41FA5}">
                      <a16:colId xmlns:a16="http://schemas.microsoft.com/office/drawing/2014/main" val="1335020238"/>
                    </a:ext>
                  </a:extLst>
                </a:gridCol>
                <a:gridCol w="1446439">
                  <a:extLst>
                    <a:ext uri="{9D8B030D-6E8A-4147-A177-3AD203B41FA5}">
                      <a16:colId xmlns:a16="http://schemas.microsoft.com/office/drawing/2014/main" val="1210526432"/>
                    </a:ext>
                  </a:extLst>
                </a:gridCol>
                <a:gridCol w="1446439">
                  <a:extLst>
                    <a:ext uri="{9D8B030D-6E8A-4147-A177-3AD203B41FA5}">
                      <a16:colId xmlns:a16="http://schemas.microsoft.com/office/drawing/2014/main" val="1826123621"/>
                    </a:ext>
                  </a:extLst>
                </a:gridCol>
                <a:gridCol w="1446439">
                  <a:extLst>
                    <a:ext uri="{9D8B030D-6E8A-4147-A177-3AD203B41FA5}">
                      <a16:colId xmlns:a16="http://schemas.microsoft.com/office/drawing/2014/main" val="3957175823"/>
                    </a:ext>
                  </a:extLst>
                </a:gridCol>
                <a:gridCol w="1446439">
                  <a:extLst>
                    <a:ext uri="{9D8B030D-6E8A-4147-A177-3AD203B41FA5}">
                      <a16:colId xmlns:a16="http://schemas.microsoft.com/office/drawing/2014/main" val="9789436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598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2763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909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923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5611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59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241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3055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787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349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98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415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51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755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654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5730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91DA4E0-4FEF-F76A-D5D2-C2600F99FC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665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/>
              <a:t>Strategy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6DB137-41AA-97B5-6A47-B0E812317BC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/>
              <a:t>No “callable” and “putable” bonds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000" dirty="0"/>
              <a:t>Anticipating interest rate cuts after 2024Q2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000" dirty="0"/>
              <a:t>“callable”: cheaper re-financing for issuers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>
                <a:solidFill>
                  <a:srgbClr val="0070C0"/>
                </a:solidFill>
                <a:sym typeface="Wingdings" panose="05000000000000000000" pitchFamily="2" charset="2"/>
              </a:rPr>
              <a:t>increasing reinvestment risk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000" dirty="0">
                <a:sym typeface="Wingdings" panose="05000000000000000000" pitchFamily="2" charset="2"/>
              </a:rPr>
              <a:t>“putable”: declining rates  less value of put option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/>
              <a:t>Yield curve</a:t>
            </a:r>
            <a:r>
              <a:rPr lang="en-US" sz="2000" dirty="0"/>
              <a:t> starts steepening, but not fast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>
                <a:solidFill>
                  <a:srgbClr val="0070C0"/>
                </a:solidFill>
                <a:sym typeface="Wingdings" panose="05000000000000000000" pitchFamily="2" charset="2"/>
              </a:rPr>
              <a:t>“riding the yield curve”</a:t>
            </a:r>
            <a:r>
              <a:rPr lang="en-US" sz="2000" dirty="0">
                <a:sym typeface="Wingdings" panose="05000000000000000000" pitchFamily="2" charset="2"/>
              </a:rPr>
              <a:t> with 2yrs</a:t>
            </a:r>
            <a:endParaRPr lang="en-US" sz="2000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42306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/>
              <a:t>Strategy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6DB137-41AA-97B5-6A47-B0E812317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1872" y="1253331"/>
            <a:ext cx="10429336" cy="516472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“Key interest rates are likely to fall significantly in 2024. However, this </a:t>
            </a:r>
            <a:r>
              <a:rPr lang="en-US" sz="1800" b="1" dirty="0"/>
              <a:t>does not necessarily mean that yields will fall</a:t>
            </a:r>
            <a:r>
              <a:rPr lang="en-US" sz="1800" dirty="0"/>
              <a:t> and prices on the bond markets will rise.”</a:t>
            </a:r>
            <a:br>
              <a:rPr lang="en-US" sz="1800" dirty="0"/>
            </a:br>
            <a:r>
              <a:rPr lang="en-US" sz="1800" i="1" dirty="0">
                <a:solidFill>
                  <a:srgbClr val="0070C0"/>
                </a:solidFill>
              </a:rPr>
              <a:t>– Börse Frankfurt (on German bonds)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“The baseline view is for the </a:t>
            </a:r>
            <a:r>
              <a:rPr lang="en-US" sz="1800" b="1" dirty="0"/>
              <a:t>2yr to get to 3% and for the 10yr to get to 4%, </a:t>
            </a:r>
            <a:r>
              <a:rPr lang="en-US" sz="1800" dirty="0"/>
              <a:t>with the risk of an overshoot to the downside, as a call for 2024. The 30yr likely tracks the 10yr to a point, but is unlikely to get much below 4%, resulting in net 10/30yr steepening, likely targeting 30-50bp.”</a:t>
            </a:r>
            <a:br>
              <a:rPr lang="en-US" sz="1800" dirty="0"/>
            </a:br>
            <a:r>
              <a:rPr lang="en-US" sz="1800" i="1" dirty="0">
                <a:solidFill>
                  <a:srgbClr val="0070C0"/>
                </a:solidFill>
              </a:rPr>
              <a:t>- Padhraic Garvey, CFA (ING Think)</a:t>
            </a:r>
          </a:p>
        </p:txBody>
      </p:sp>
    </p:spTree>
    <p:extLst>
      <p:ext uri="{BB962C8B-B14F-4D97-AF65-F5344CB8AC3E}">
        <p14:creationId xmlns:p14="http://schemas.microsoft.com/office/powerpoint/2010/main" val="941718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375</TotalTime>
  <Words>660</Words>
  <Application>Microsoft Office PowerPoint</Application>
  <PresentationFormat>Widescreen</PresentationFormat>
  <Paragraphs>185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Avenir Next LT Pro</vt:lpstr>
      <vt:lpstr>Calibri</vt:lpstr>
      <vt:lpstr>Wingdings</vt:lpstr>
      <vt:lpstr>Office Theme</vt:lpstr>
      <vt:lpstr>Bond investment strategy</vt:lpstr>
      <vt:lpstr>Contents</vt:lpstr>
      <vt:lpstr>Portfolio constructıon</vt:lpstr>
      <vt:lpstr>Global market outlook</vt:lpstr>
      <vt:lpstr>PORTFOLIO DISTRIBUTION</vt:lpstr>
      <vt:lpstr>… a more complete pıcture</vt:lpstr>
      <vt:lpstr>strategy</vt:lpstr>
      <vt:lpstr>Strategy</vt:lpstr>
      <vt:lpstr>Strategy</vt:lpstr>
      <vt:lpstr>Comparıson</vt:lpstr>
      <vt:lpstr>NEGATIVE BASIS TRADES</vt:lpstr>
      <vt:lpstr>RISK CONSIDERATIONS</vt:lpstr>
      <vt:lpstr>Inflatıon and interest rate rısk</vt:lpstr>
      <vt:lpstr>Lıquıdıty rısk</vt:lpstr>
      <vt:lpstr>LIQUDITY RISK MEASURES</vt:lpstr>
      <vt:lpstr>Credıt rısk</vt:lpstr>
      <vt:lpstr>Geopolıtıcal rısk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Bond investment strategy</dc:title>
  <dc:creator>ALPER YILDIRIM</dc:creator>
  <cp:lastModifiedBy>ALPER YILDIRIM</cp:lastModifiedBy>
  <cp:revision>28</cp:revision>
  <dcterms:created xsi:type="dcterms:W3CDTF">2024-01-14T16:06:03Z</dcterms:created>
  <dcterms:modified xsi:type="dcterms:W3CDTF">2024-01-18T02:07:44Z</dcterms:modified>
</cp:coreProperties>
</file>